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4" r:id="rId4"/>
    <p:sldId id="265" r:id="rId5"/>
    <p:sldId id="261" r:id="rId6"/>
    <p:sldId id="266" r:id="rId7"/>
    <p:sldId id="258" r:id="rId8"/>
    <p:sldId id="259" r:id="rId9"/>
    <p:sldId id="269" r:id="rId10"/>
    <p:sldId id="272" r:id="rId11"/>
    <p:sldId id="273" r:id="rId12"/>
    <p:sldId id="274" r:id="rId13"/>
    <p:sldId id="263"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236A40-1D5A-4C6F-B5D9-35BFBB833BBE}" v="2" dt="2020-12-17T23:27:3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Winters" userId="71f25fea1e2e21b3" providerId="LiveId" clId="{E7236A40-1D5A-4C6F-B5D9-35BFBB833BBE}"/>
    <pc:docChg chg="undo custSel addSld modSld sldOrd">
      <pc:chgData name="Jeffrey Winters" userId="71f25fea1e2e21b3" providerId="LiveId" clId="{E7236A40-1D5A-4C6F-B5D9-35BFBB833BBE}" dt="2020-12-17T23:32:24.991" v="448" actId="20577"/>
      <pc:docMkLst>
        <pc:docMk/>
      </pc:docMkLst>
      <pc:sldChg chg="modSp mod">
        <pc:chgData name="Jeffrey Winters" userId="71f25fea1e2e21b3" providerId="LiveId" clId="{E7236A40-1D5A-4C6F-B5D9-35BFBB833BBE}" dt="2020-12-17T23:21:40.957" v="7" actId="20577"/>
        <pc:sldMkLst>
          <pc:docMk/>
          <pc:sldMk cId="2760435462" sldId="257"/>
        </pc:sldMkLst>
        <pc:spChg chg="mod">
          <ac:chgData name="Jeffrey Winters" userId="71f25fea1e2e21b3" providerId="LiveId" clId="{E7236A40-1D5A-4C6F-B5D9-35BFBB833BBE}" dt="2020-12-17T23:21:40.957" v="7" actId="20577"/>
          <ac:spMkLst>
            <pc:docMk/>
            <pc:sldMk cId="2760435462" sldId="257"/>
            <ac:spMk id="16" creationId="{4B6FDFC1-B829-4280-B3F8-E72AEC99FDB4}"/>
          </ac:spMkLst>
        </pc:spChg>
      </pc:sldChg>
      <pc:sldChg chg="modSp mod">
        <pc:chgData name="Jeffrey Winters" userId="71f25fea1e2e21b3" providerId="LiveId" clId="{E7236A40-1D5A-4C6F-B5D9-35BFBB833BBE}" dt="2020-12-17T23:31:49.627" v="371" actId="20577"/>
        <pc:sldMkLst>
          <pc:docMk/>
          <pc:sldMk cId="868230477" sldId="264"/>
        </pc:sldMkLst>
        <pc:spChg chg="mod">
          <ac:chgData name="Jeffrey Winters" userId="71f25fea1e2e21b3" providerId="LiveId" clId="{E7236A40-1D5A-4C6F-B5D9-35BFBB833BBE}" dt="2020-12-17T23:31:49.627" v="371" actId="20577"/>
          <ac:spMkLst>
            <pc:docMk/>
            <pc:sldMk cId="868230477" sldId="264"/>
            <ac:spMk id="10" creationId="{3ABE0A2C-C5CE-44C5-9B94-4A357913AB65}"/>
          </ac:spMkLst>
        </pc:spChg>
      </pc:sldChg>
      <pc:sldChg chg="modSp mod">
        <pc:chgData name="Jeffrey Winters" userId="71f25fea1e2e21b3" providerId="LiveId" clId="{E7236A40-1D5A-4C6F-B5D9-35BFBB833BBE}" dt="2020-12-17T23:32:24.991" v="448" actId="20577"/>
        <pc:sldMkLst>
          <pc:docMk/>
          <pc:sldMk cId="3619999800" sldId="265"/>
        </pc:sldMkLst>
        <pc:spChg chg="mod">
          <ac:chgData name="Jeffrey Winters" userId="71f25fea1e2e21b3" providerId="LiveId" clId="{E7236A40-1D5A-4C6F-B5D9-35BFBB833BBE}" dt="2020-12-17T23:32:24.991" v="448" actId="20577"/>
          <ac:spMkLst>
            <pc:docMk/>
            <pc:sldMk cId="3619999800" sldId="265"/>
            <ac:spMk id="10" creationId="{3ABE0A2C-C5CE-44C5-9B94-4A357913AB65}"/>
          </ac:spMkLst>
        </pc:spChg>
      </pc:sldChg>
      <pc:sldChg chg="modSp mod">
        <pc:chgData name="Jeffrey Winters" userId="71f25fea1e2e21b3" providerId="LiveId" clId="{E7236A40-1D5A-4C6F-B5D9-35BFBB833BBE}" dt="2020-12-17T23:30:16.598" v="197" actId="255"/>
        <pc:sldMkLst>
          <pc:docMk/>
          <pc:sldMk cId="1134264999" sldId="268"/>
        </pc:sldMkLst>
        <pc:spChg chg="mod">
          <ac:chgData name="Jeffrey Winters" userId="71f25fea1e2e21b3" providerId="LiveId" clId="{E7236A40-1D5A-4C6F-B5D9-35BFBB833BBE}" dt="2020-12-17T23:30:16.598" v="197" actId="255"/>
          <ac:spMkLst>
            <pc:docMk/>
            <pc:sldMk cId="1134264999" sldId="268"/>
            <ac:spMk id="16" creationId="{4B6FDFC1-B829-4280-B3F8-E72AEC99FDB4}"/>
          </ac:spMkLst>
        </pc:spChg>
      </pc:sldChg>
      <pc:sldChg chg="modSp add mod ord">
        <pc:chgData name="Jeffrey Winters" userId="71f25fea1e2e21b3" providerId="LiveId" clId="{E7236A40-1D5A-4C6F-B5D9-35BFBB833BBE}" dt="2020-12-17T23:28:13.824" v="194" actId="255"/>
        <pc:sldMkLst>
          <pc:docMk/>
          <pc:sldMk cId="3516586021" sldId="274"/>
        </pc:sldMkLst>
        <pc:spChg chg="mod">
          <ac:chgData name="Jeffrey Winters" userId="71f25fea1e2e21b3" providerId="LiveId" clId="{E7236A40-1D5A-4C6F-B5D9-35BFBB833BBE}" dt="2020-12-17T23:24:51.474" v="102" actId="6549"/>
          <ac:spMkLst>
            <pc:docMk/>
            <pc:sldMk cId="3516586021" sldId="274"/>
            <ac:spMk id="12" creationId="{00000000-0000-0000-0000-000000000000}"/>
          </ac:spMkLst>
        </pc:spChg>
        <pc:spChg chg="mod">
          <ac:chgData name="Jeffrey Winters" userId="71f25fea1e2e21b3" providerId="LiveId" clId="{E7236A40-1D5A-4C6F-B5D9-35BFBB833BBE}" dt="2020-12-17T23:28:13.824" v="194" actId="255"/>
          <ac:spMkLst>
            <pc:docMk/>
            <pc:sldMk cId="3516586021" sldId="274"/>
            <ac:spMk id="1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39E1-9FD6-4277-A4A8-0D4B1A2A00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F5353-BCE6-43C4-A8F6-01879EE75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06D871-5A24-491D-A129-1F6B0C0DB055}"/>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5" name="Footer Placeholder 4">
            <a:extLst>
              <a:ext uri="{FF2B5EF4-FFF2-40B4-BE49-F238E27FC236}">
                <a16:creationId xmlns:a16="http://schemas.microsoft.com/office/drawing/2014/main" id="{0257307C-3607-45EB-BEF6-331400F67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25D91-D0CA-437D-BDBF-005E58ABBEE1}"/>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151130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B1D3-515E-45F4-AE12-1CC16A944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96554-797C-4DD4-BD3D-BD3067E327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143D3-0535-44E0-B2EC-175070BD6E71}"/>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5" name="Footer Placeholder 4">
            <a:extLst>
              <a:ext uri="{FF2B5EF4-FFF2-40B4-BE49-F238E27FC236}">
                <a16:creationId xmlns:a16="http://schemas.microsoft.com/office/drawing/2014/main" id="{15E7FFCA-1C3B-444E-8F2F-22DA80F5D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A5370-E5A7-4E24-AA4A-D7BEA367E9A8}"/>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179014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D6633-D7EB-48BE-B8F6-1C7D9C8E9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9E550-0043-4BF2-B195-5C0EAE0E1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C4AFC-6561-40B0-AACF-63AF3071033E}"/>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5" name="Footer Placeholder 4">
            <a:extLst>
              <a:ext uri="{FF2B5EF4-FFF2-40B4-BE49-F238E27FC236}">
                <a16:creationId xmlns:a16="http://schemas.microsoft.com/office/drawing/2014/main" id="{E2E20219-DF3E-44DA-A282-1340A7590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78552-5688-4271-ACB5-AD94E94A3C0B}"/>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399993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92A1-035A-45FB-9DFE-6B94295F8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65069-6C87-4E9D-AE93-52F8B01BE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872E9-F22D-4783-8AA2-94B069F6B129}"/>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5" name="Footer Placeholder 4">
            <a:extLst>
              <a:ext uri="{FF2B5EF4-FFF2-40B4-BE49-F238E27FC236}">
                <a16:creationId xmlns:a16="http://schemas.microsoft.com/office/drawing/2014/main" id="{10228219-D083-41E5-975A-A907885EF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B126B-DB0C-42E4-A746-6A25971AEE1A}"/>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21629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D2F0-9B25-415D-8103-27643A5D9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02544-732A-4A39-8713-972723383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D4AAAA-A8B4-4128-9C26-FE30C043AA42}"/>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5" name="Footer Placeholder 4">
            <a:extLst>
              <a:ext uri="{FF2B5EF4-FFF2-40B4-BE49-F238E27FC236}">
                <a16:creationId xmlns:a16="http://schemas.microsoft.com/office/drawing/2014/main" id="{19B5EF4C-9A72-4507-9572-FE501E862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7D048-541F-41E4-971E-2B38C231A1D8}"/>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31256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180D-0FC8-4C86-A28A-D6736E535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90734-15E7-4872-9A49-4D5386060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660E8-1902-417B-8574-A7CD3E60F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6B31A4-A876-4723-AB30-A6B6F30C411A}"/>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6" name="Footer Placeholder 5">
            <a:extLst>
              <a:ext uri="{FF2B5EF4-FFF2-40B4-BE49-F238E27FC236}">
                <a16:creationId xmlns:a16="http://schemas.microsoft.com/office/drawing/2014/main" id="{5ED65662-F3CC-41B3-AF4A-978006AD7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C3337-5142-4251-B21D-8C85901F4E93}"/>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176711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FEBC-EE99-4453-8E54-7F28A2F1EF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334F6-043D-461F-9F07-762E3EE6C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66093-3D84-41E9-ABE7-CDCC15CB3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190E9A-7B76-4B8C-9591-9887BADBA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82FEEA-82AE-4AF4-A536-71A62696A5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696168-B936-4BAB-9E81-F7796B689EDA}"/>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8" name="Footer Placeholder 7">
            <a:extLst>
              <a:ext uri="{FF2B5EF4-FFF2-40B4-BE49-F238E27FC236}">
                <a16:creationId xmlns:a16="http://schemas.microsoft.com/office/drawing/2014/main" id="{1FB195BD-39ED-4300-BCFF-8BEFE02C7A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0C6071-D44E-4CFB-BDD0-E4D5CAC26097}"/>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211191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7769-0B04-4072-BAAB-3BE8F0D9AD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C6BFA6-188D-440D-91E3-A930489F9D71}"/>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4" name="Footer Placeholder 3">
            <a:extLst>
              <a:ext uri="{FF2B5EF4-FFF2-40B4-BE49-F238E27FC236}">
                <a16:creationId xmlns:a16="http://schemas.microsoft.com/office/drawing/2014/main" id="{FD6D50A5-45AA-4214-88EA-143B20A133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81E88-BA91-438F-941B-3ABA47FDE918}"/>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356858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63556-4C1F-4CE6-BCFD-FD63EE1D2C68}"/>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3" name="Footer Placeholder 2">
            <a:extLst>
              <a:ext uri="{FF2B5EF4-FFF2-40B4-BE49-F238E27FC236}">
                <a16:creationId xmlns:a16="http://schemas.microsoft.com/office/drawing/2014/main" id="{6ED1815B-19C5-4A33-90F4-794C94E41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1830B4-F9B6-4FD5-B111-67F8381174B1}"/>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273884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9AC2-200A-43CE-8D90-BA78BDFB2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28650-90AC-4E2B-BC03-694FF28EC2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C4042-F6DD-4469-91FC-4D11D1279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4E358-2BAC-4778-B4F1-97A29C552DD8}"/>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6" name="Footer Placeholder 5">
            <a:extLst>
              <a:ext uri="{FF2B5EF4-FFF2-40B4-BE49-F238E27FC236}">
                <a16:creationId xmlns:a16="http://schemas.microsoft.com/office/drawing/2014/main" id="{F2E9FB63-19C6-4367-AA4D-92BC80100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D5434-BA4C-43C8-9868-4D3C0455D167}"/>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72277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C65E-55B8-4B3F-A940-93EFDC105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AD98C9-69F4-447C-B5A4-1942264D0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74F19A-7C82-4C63-9970-64E8932B0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860BA-B1EE-462B-AE7A-DCCAFB077E38}"/>
              </a:ext>
            </a:extLst>
          </p:cNvPr>
          <p:cNvSpPr>
            <a:spLocks noGrp="1"/>
          </p:cNvSpPr>
          <p:nvPr>
            <p:ph type="dt" sz="half" idx="10"/>
          </p:nvPr>
        </p:nvSpPr>
        <p:spPr/>
        <p:txBody>
          <a:bodyPr/>
          <a:lstStyle/>
          <a:p>
            <a:fld id="{F61942B2-46F5-4BC7-B497-F9B4C3A1A835}" type="datetimeFigureOut">
              <a:rPr lang="en-US" smtClean="0"/>
              <a:t>12/17/2020</a:t>
            </a:fld>
            <a:endParaRPr lang="en-US"/>
          </a:p>
        </p:txBody>
      </p:sp>
      <p:sp>
        <p:nvSpPr>
          <p:cNvPr id="6" name="Footer Placeholder 5">
            <a:extLst>
              <a:ext uri="{FF2B5EF4-FFF2-40B4-BE49-F238E27FC236}">
                <a16:creationId xmlns:a16="http://schemas.microsoft.com/office/drawing/2014/main" id="{812BC247-491C-4CC2-AA76-B08032BC7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E23229-FFBB-42A3-B7F7-5EB8801B649E}"/>
              </a:ext>
            </a:extLst>
          </p:cNvPr>
          <p:cNvSpPr>
            <a:spLocks noGrp="1"/>
          </p:cNvSpPr>
          <p:nvPr>
            <p:ph type="sldNum" sz="quarter" idx="12"/>
          </p:nvPr>
        </p:nvSpPr>
        <p:spPr/>
        <p:txBody>
          <a:bodyPr/>
          <a:lstStyle/>
          <a:p>
            <a:fld id="{344AD00A-DBEF-466D-A2C3-C7A4207377E7}" type="slidenum">
              <a:rPr lang="en-US" smtClean="0"/>
              <a:t>‹#›</a:t>
            </a:fld>
            <a:endParaRPr lang="en-US"/>
          </a:p>
        </p:txBody>
      </p:sp>
    </p:spTree>
    <p:extLst>
      <p:ext uri="{BB962C8B-B14F-4D97-AF65-F5344CB8AC3E}">
        <p14:creationId xmlns:p14="http://schemas.microsoft.com/office/powerpoint/2010/main" val="8349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3BBE5-CB22-45FF-A60C-23EF362CA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37549E-BF26-4851-9C1A-06BC9F67D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25A0D-DF2E-4009-8883-C48876D8D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942B2-46F5-4BC7-B497-F9B4C3A1A835}" type="datetimeFigureOut">
              <a:rPr lang="en-US" smtClean="0"/>
              <a:t>12/17/2020</a:t>
            </a:fld>
            <a:endParaRPr lang="en-US"/>
          </a:p>
        </p:txBody>
      </p:sp>
      <p:sp>
        <p:nvSpPr>
          <p:cNvPr id="5" name="Footer Placeholder 4">
            <a:extLst>
              <a:ext uri="{FF2B5EF4-FFF2-40B4-BE49-F238E27FC236}">
                <a16:creationId xmlns:a16="http://schemas.microsoft.com/office/drawing/2014/main" id="{2B0560B0-EBD7-4092-B29D-E531B5C9A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4D5643-8AA4-4735-AD66-E494A6863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AD00A-DBEF-466D-A2C3-C7A4207377E7}" type="slidenum">
              <a:rPr lang="en-US" smtClean="0"/>
              <a:t>‹#›</a:t>
            </a:fld>
            <a:endParaRPr lang="en-US"/>
          </a:p>
        </p:txBody>
      </p:sp>
    </p:spTree>
    <p:extLst>
      <p:ext uri="{BB962C8B-B14F-4D97-AF65-F5344CB8AC3E}">
        <p14:creationId xmlns:p14="http://schemas.microsoft.com/office/powerpoint/2010/main" val="334758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jvillesc.us14.list-manage.com/track/click?u=11cbab46741aae1b39cc27bab&amp;id=769a1cb00a&amp;e=642d3e79c5" TargetMode="External"/><Relationship Id="rId4" Type="http://schemas.openxmlformats.org/officeDocument/2006/relationships/hyperlink" Target="https://jvillesc.us14.list-manage.com/track/click?u=11cbab46741aae1b39cc27bab&amp;id=b199641dd4&amp;e=642d3e79c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yscsports.com/sites/default/files/Winter%20%2720%20YSC%20Youth%20Soccer%20Travel%20League%20COVID19%20Protocols%5B1%5D22.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ennchristian.org/covid-reopening-plan/" TargetMode="External"/><Relationship Id="rId5" Type="http://schemas.openxmlformats.org/officeDocument/2006/relationships/hyperlink" Target="https://jvillesc.us14.list-manage.com/track/click?u=11cbab46741aae1b39cc27bab&amp;id=769a1cb00a&amp;e=642d3e79c5" TargetMode="External"/><Relationship Id="rId4" Type="http://schemas.openxmlformats.org/officeDocument/2006/relationships/hyperlink" Target="https://jvillesc.us14.list-manage.com/track/click?u=11cbab46741aae1b39cc27bab&amp;id=b199641dd4&amp;e=642d3e79c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15.xml.rels><?xml version="1.0" encoding="UTF-8" standalone="yes"?>
<Relationships xmlns="http://schemas.openxmlformats.org/package/2006/relationships"><Relationship Id="rId8" Type="http://schemas.openxmlformats.org/officeDocument/2006/relationships/hyperlink" Target="https://www.ussoccer.com/playon/guides/phase-1-grassroots" TargetMode="External"/><Relationship Id="rId3" Type="http://schemas.openxmlformats.org/officeDocument/2006/relationships/image" Target="../media/image2.png"/><Relationship Id="rId7" Type="http://schemas.openxmlformats.org/officeDocument/2006/relationships/hyperlink" Target="https://www.teamusa.org/coronaviru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dc.gov/coronavirus/2019-ncov/community/schools-childcare/youth-sports.html" TargetMode="External"/><Relationship Id="rId5" Type="http://schemas.openxmlformats.org/officeDocument/2006/relationships/hyperlink" Target="https://www.health.pa.gov/topics/disease/coronavirus/Pages/Coronavirus.aspx" TargetMode="External"/><Relationship Id="rId10" Type="http://schemas.openxmlformats.org/officeDocument/2006/relationships/hyperlink" Target="https://prps.org/common/Uploaded%20files/Resources/PRPS%20Park%20and%20Rec%20Facility%20Reopening%20Guidelines%20%2020200512.pdf" TargetMode="External"/><Relationship Id="rId4" Type="http://schemas.openxmlformats.org/officeDocument/2006/relationships/hyperlink" Target="https://www.governor.pa.gov/plan-for-pennsylvania/" TargetMode="External"/><Relationship Id="rId9" Type="http://schemas.openxmlformats.org/officeDocument/2006/relationships/hyperlink" Target="https://www.usyouthsoccer.org/assets/1/6/usys_rta_notice_05192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dc.gov/coronavirus/2019-ncov/if-you-are-sick/end-home-isolation.html?CDC_AA_refVal=https%253A%252F%252Fwww.cdc.gov%252Fcoronavirus%252F2019-ncov%252Fprevent-getting-sick%252Fwhen-its-safe.html" TargetMode="External"/><Relationship Id="rId5" Type="http://schemas.openxmlformats.org/officeDocument/2006/relationships/hyperlink" Target="mailto:mmasters@montcopa.com" TargetMode="External"/><Relationship Id="rId4" Type="http://schemas.openxmlformats.org/officeDocument/2006/relationships/hyperlink" Target="mailto:jwinters@jvillesc.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6" name="TextBox 15">
            <a:extLst>
              <a:ext uri="{FF2B5EF4-FFF2-40B4-BE49-F238E27FC236}">
                <a16:creationId xmlns:a16="http://schemas.microsoft.com/office/drawing/2014/main" id="{4B6FDFC1-B829-4280-B3F8-E72AEC99FDB4}"/>
              </a:ext>
            </a:extLst>
          </p:cNvPr>
          <p:cNvSpPr txBox="1"/>
          <p:nvPr/>
        </p:nvSpPr>
        <p:spPr>
          <a:xfrm>
            <a:off x="457200" y="1571469"/>
            <a:ext cx="11475720" cy="4985980"/>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pPr algn="ctr"/>
            <a:r>
              <a:rPr lang="en-US" sz="4800" dirty="0"/>
              <a:t>COVID 19 – *Return to Play Plan</a:t>
            </a:r>
          </a:p>
          <a:p>
            <a:pPr algn="ctr"/>
            <a:r>
              <a:rPr lang="en-US" sz="4800" dirty="0"/>
              <a:t>December 2020</a:t>
            </a:r>
          </a:p>
          <a:p>
            <a:pPr algn="ctr"/>
            <a:endParaRPr lang="en-US" sz="4800" dirty="0"/>
          </a:p>
          <a:p>
            <a:pPr algn="ctr"/>
            <a:endParaRPr lang="en-US" sz="4800" dirty="0"/>
          </a:p>
          <a:p>
            <a:pPr algn="ctr"/>
            <a:r>
              <a:rPr lang="en-US" sz="2000" dirty="0"/>
              <a:t>*JSC reserves our rights to amend this plan at anytime as new information becomes available.</a:t>
            </a:r>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276043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Game Guidelines and Safety Protocols</a:t>
            </a:r>
          </a:p>
        </p:txBody>
      </p:sp>
      <p:sp>
        <p:nvSpPr>
          <p:cNvPr id="14" name="TextBox 13"/>
          <p:cNvSpPr txBox="1"/>
          <p:nvPr/>
        </p:nvSpPr>
        <p:spPr>
          <a:xfrm>
            <a:off x="586740" y="1565697"/>
            <a:ext cx="11018520" cy="4774192"/>
          </a:xfrm>
          <a:prstGeom prst="rect">
            <a:avLst/>
          </a:prstGeom>
          <a:noFill/>
        </p:spPr>
        <p:txBody>
          <a:bodyPr wrap="square" rtlCol="0">
            <a:spAutoFit/>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In order to create a safe environment for our teams, spectators, and staff, the following guidelines and safety protocols must be adhered to at the JSC complex: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500" dirty="0">
                <a:effectLst/>
                <a:latin typeface="Calibri" panose="020F0502020204030204" pitchFamily="34" charset="0"/>
                <a:ea typeface="Calibri" panose="020F0502020204030204" pitchFamily="34" charset="0"/>
                <a:cs typeface="Calibri" panose="020F0502020204030204" pitchFamily="34" charset="0"/>
              </a:rPr>
              <a:t>If you recently traveled to a state or other location on the </a:t>
            </a:r>
            <a:r>
              <a:rPr lang="en-US" sz="1500" u="sng" dirty="0">
                <a:solidFill>
                  <a:srgbClr val="007C89"/>
                </a:solidFill>
                <a:effectLst/>
                <a:latin typeface="Calibri" panose="020F0502020204030204" pitchFamily="34" charset="0"/>
                <a:ea typeface="Calibri" panose="020F0502020204030204" pitchFamily="34" charset="0"/>
                <a:cs typeface="Calibri" panose="020F0502020204030204" pitchFamily="34" charset="0"/>
                <a:hlinkClick r:id="rId4"/>
              </a:rPr>
              <a:t>PA Travel Restriction listing</a:t>
            </a:r>
            <a:r>
              <a:rPr lang="en-US" sz="1500" dirty="0">
                <a:solidFill>
                  <a:srgbClr val="757575"/>
                </a:solidFill>
                <a:effectLst/>
                <a:latin typeface="Calibri" panose="020F0502020204030204" pitchFamily="34" charset="0"/>
                <a:ea typeface="Calibri" panose="020F0502020204030204" pitchFamily="34" charset="0"/>
                <a:cs typeface="Calibri" panose="020F0502020204030204" pitchFamily="34" charset="0"/>
              </a:rPr>
              <a:t>, </a:t>
            </a:r>
            <a:r>
              <a:rPr lang="en-US" sz="1500" dirty="0">
                <a:effectLst/>
                <a:latin typeface="Calibri" panose="020F0502020204030204" pitchFamily="34" charset="0"/>
                <a:ea typeface="Calibri" panose="020F0502020204030204" pitchFamily="34" charset="0"/>
                <a:cs typeface="Calibri" panose="020F0502020204030204" pitchFamily="34" charset="0"/>
              </a:rPr>
              <a:t>JSC expects that you will self-quarantine in accordance with </a:t>
            </a:r>
            <a:r>
              <a:rPr lang="en-US" sz="1500" u="sng" dirty="0">
                <a:solidFill>
                  <a:srgbClr val="007C89"/>
                </a:solidFill>
                <a:effectLst/>
                <a:latin typeface="Calibri" panose="020F0502020204030204" pitchFamily="34" charset="0"/>
                <a:ea typeface="Calibri" panose="020F0502020204030204" pitchFamily="34" charset="0"/>
                <a:cs typeface="Calibri" panose="020F0502020204030204" pitchFamily="34" charset="0"/>
                <a:hlinkClick r:id="rId5"/>
              </a:rPr>
              <a:t>PA guidelines</a:t>
            </a:r>
            <a:r>
              <a:rPr lang="en-US" sz="1500" dirty="0">
                <a:solidFill>
                  <a:srgbClr val="757575"/>
                </a:solidFill>
                <a:effectLst/>
                <a:latin typeface="Calibri" panose="020F0502020204030204" pitchFamily="34" charset="0"/>
                <a:ea typeface="Calibri" panose="020F0502020204030204" pitchFamily="34" charset="0"/>
                <a:cs typeface="Calibri" panose="020F0502020204030204" pitchFamily="34"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500" dirty="0">
                <a:effectLst/>
                <a:latin typeface="Calibri" panose="020F0502020204030204" pitchFamily="34" charset="0"/>
                <a:ea typeface="Calibri" panose="020F0502020204030204" pitchFamily="34" charset="0"/>
                <a:cs typeface="Calibri" panose="020F0502020204030204" pitchFamily="34" charset="0"/>
              </a:rPr>
              <a:t>No coach, player, parent, spectator, or referee should attend a soccer activity if they are not feeling well. Individuals planning to attend a JSC activity are required to screen themselves for symptoms of COVID-19 before each JSC activity. We note that it is the parent’s responsibility to screen players. If anyone is displaying symptoms of COVID-19, they are prohibited from participating in any JSC activities. Symptoms of COVID-19 include fever or chills, cough, shortness of breath or difficulty breathing, fatigue, muscle/body aches, headache, loss of taste or smell, sore throat, congestion or runny nose, nausea or vomiting, or diarrhea. Anyone exhibiting these symptoms will be asked to leave the facility immediately.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500" dirty="0">
                <a:effectLst/>
                <a:latin typeface="Calibri" panose="020F0502020204030204" pitchFamily="34" charset="0"/>
                <a:ea typeface="Calibri" panose="020F0502020204030204" pitchFamily="34" charset="0"/>
                <a:cs typeface="Calibri" panose="020F0502020204030204" pitchFamily="34" charset="0"/>
              </a:rPr>
              <a:t>Parents and/or spectators should bring personal hand sanitizer to games. The sharing of food/water is prohibited. No spitting.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500" dirty="0">
                <a:effectLst/>
                <a:latin typeface="Calibri" panose="020F0502020204030204" pitchFamily="34" charset="0"/>
                <a:ea typeface="Calibri" panose="020F0502020204030204" pitchFamily="34" charset="0"/>
                <a:cs typeface="Calibri" panose="020F0502020204030204" pitchFamily="34" charset="0"/>
              </a:rPr>
              <a:t>Parents and spectators must comply with social distancing guidelines and remain at least 6 feet apart at all times. Face coverings are required for all spectators and coaches. Face coverings are required for players, parents, coaches, referees and spectators when they are walking from their car to the field. Players and referees will not be required to wear face coverings while playing or warming up for a game.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500" dirty="0">
                <a:effectLst/>
                <a:latin typeface="Calibri" panose="020F0502020204030204" pitchFamily="34" charset="0"/>
                <a:ea typeface="Calibri" panose="020F0502020204030204" pitchFamily="34" charset="0"/>
                <a:cs typeface="Calibri" panose="020F0502020204030204" pitchFamily="34" charset="0"/>
              </a:rPr>
              <a:t>Individuals with pre-existing conditions etc. that may be more vulnerable to COVID-19 are not encouraged to attend JSC activities.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500" dirty="0">
                <a:effectLst/>
                <a:latin typeface="Calibri" panose="020F0502020204030204" pitchFamily="34" charset="0"/>
                <a:ea typeface="Calibri" panose="020F0502020204030204" pitchFamily="34" charset="0"/>
                <a:cs typeface="Calibri" panose="020F0502020204030204" pitchFamily="34" charset="0"/>
              </a:rPr>
              <a:t>Only one parent/spectator per player is permitted at the JSC complex. Players and spectators from the same team must stand on the same sideline. JSC’s sideline will be between the 9 v 9 and 7 v 7 field.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72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14993"/>
            <a:ext cx="4443046" cy="369332"/>
          </a:xfrm>
          <a:prstGeom prst="rect">
            <a:avLst/>
          </a:prstGeom>
          <a:noFill/>
        </p:spPr>
        <p:txBody>
          <a:bodyPr wrap="square" rtlCol="0">
            <a:spAutoFit/>
          </a:bodyPr>
          <a:lstStyle/>
          <a:p>
            <a:pPr algn="ctr"/>
            <a:r>
              <a:rPr lang="en-US" dirty="0"/>
              <a:t>COVID 19 Plan – Padden Park Map (Games) </a:t>
            </a:r>
          </a:p>
        </p:txBody>
      </p:sp>
      <p:pic>
        <p:nvPicPr>
          <p:cNvPr id="3" name="Picture 2">
            <a:extLst>
              <a:ext uri="{FF2B5EF4-FFF2-40B4-BE49-F238E27FC236}">
                <a16:creationId xmlns:a16="http://schemas.microsoft.com/office/drawing/2014/main" id="{5EB9854A-7034-4214-8870-52B0D072F3F8}"/>
              </a:ext>
            </a:extLst>
          </p:cNvPr>
          <p:cNvPicPr>
            <a:picLocks noChangeAspect="1"/>
          </p:cNvPicPr>
          <p:nvPr/>
        </p:nvPicPr>
        <p:blipFill>
          <a:blip r:embed="rId4"/>
          <a:stretch>
            <a:fillRect/>
          </a:stretch>
        </p:blipFill>
        <p:spPr>
          <a:xfrm>
            <a:off x="1956518" y="1543775"/>
            <a:ext cx="8278964" cy="5204779"/>
          </a:xfrm>
          <a:prstGeom prst="rect">
            <a:avLst/>
          </a:prstGeom>
        </p:spPr>
      </p:pic>
    </p:spTree>
    <p:extLst>
      <p:ext uri="{BB962C8B-B14F-4D97-AF65-F5344CB8AC3E}">
        <p14:creationId xmlns:p14="http://schemas.microsoft.com/office/powerpoint/2010/main" val="281975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Game/Training Guidelines and Protocols (INDOOR)</a:t>
            </a:r>
          </a:p>
        </p:txBody>
      </p:sp>
      <p:sp>
        <p:nvSpPr>
          <p:cNvPr id="14" name="TextBox 13"/>
          <p:cNvSpPr txBox="1"/>
          <p:nvPr/>
        </p:nvSpPr>
        <p:spPr>
          <a:xfrm>
            <a:off x="586740" y="1565697"/>
            <a:ext cx="11018520" cy="5186356"/>
          </a:xfrm>
          <a:prstGeom prst="rect">
            <a:avLst/>
          </a:prstGeom>
          <a:noFill/>
        </p:spPr>
        <p:txBody>
          <a:bodyPr wrap="square" rtlCol="0">
            <a:spAutoFit/>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In order to create a safe environment for our teams, spectators, and staff, the following guidelines and safety protocols must be adhered to: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If you recently traveled to a state or other location on the </a:t>
            </a:r>
            <a:r>
              <a:rPr lang="en-US" sz="1400" u="sng" dirty="0">
                <a:solidFill>
                  <a:srgbClr val="007C89"/>
                </a:solidFill>
                <a:effectLst/>
                <a:latin typeface="Calibri" panose="020F0502020204030204" pitchFamily="34" charset="0"/>
                <a:ea typeface="Calibri" panose="020F0502020204030204" pitchFamily="34" charset="0"/>
                <a:hlinkClick r:id="rId4"/>
              </a:rPr>
              <a:t>PA Travel Restriction listing</a:t>
            </a:r>
            <a:r>
              <a:rPr lang="en-US" sz="1400" dirty="0">
                <a:solidFill>
                  <a:srgbClr val="757575"/>
                </a:solidFill>
                <a:effectLst/>
                <a:latin typeface="Calibri" panose="020F0502020204030204" pitchFamily="34" charset="0"/>
                <a:ea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rPr>
              <a:t>JSC expects that you will self-quarantine in accordance with </a:t>
            </a:r>
            <a:r>
              <a:rPr lang="en-US" sz="1400" u="sng" dirty="0">
                <a:solidFill>
                  <a:srgbClr val="007C89"/>
                </a:solidFill>
                <a:effectLst/>
                <a:latin typeface="Calibri" panose="020F0502020204030204" pitchFamily="34" charset="0"/>
                <a:ea typeface="Calibri" panose="020F0502020204030204" pitchFamily="34" charset="0"/>
                <a:hlinkClick r:id="rId5"/>
              </a:rPr>
              <a:t>PA guidelines</a:t>
            </a:r>
            <a:r>
              <a:rPr lang="en-US" sz="14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No coach, player, parent, spectator, or referee should attend a soccer activity if they are not feeling well. Individuals planning to attend a JSC activity are required to screen themselves for symptoms of COVID-19 before each JSC activity. We note that it is the parent’s responsibility to screen players. If anyone is displaying symptoms of COVID-19, they are prohibited from participating in any JSC activities. Symptoms of COVID-19 include fever or chills, cough, shortness of breath or difficulty breathing, fatigue, muscle/body aches, headache, loss of taste or smell, sore throat, congestion or runny nose, nausea or vomiting, or diarrhea. Anyone exhibiting these symptoms will be asked to leave the facility immediately. </a:t>
            </a: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Individuals with pre-existing conditions etc. that may be more vulnerable to COVID-19 are not encouraged to attend JSC activities. </a:t>
            </a: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Players should bring personal hand sanitizer to games and trainings. The sharing of food/water is prohibited. No spitting. </a:t>
            </a: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Face coverings are required for players, parents, coaches, trainers, referees and spectators at all times during games and trainings.  </a:t>
            </a: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Indoor Trainings – Players, coaches, and trainers are the ONLY people allowed inside any training facility being utilized by JSC teams.  Parents are NOT allowed inside any training facility at any time.  </a:t>
            </a:r>
          </a:p>
          <a:p>
            <a:pPr marL="342900" marR="0" lvl="0" indent="-342900">
              <a:lnSpc>
                <a:spcPct val="107000"/>
              </a:lnSpc>
              <a:spcBef>
                <a:spcPts val="0"/>
              </a:spcBef>
              <a:spcAft>
                <a:spcPts val="0"/>
              </a:spcAft>
              <a:buFont typeface="Wingdings" panose="05000000000000000000" pitchFamily="2" charset="2"/>
              <a:buChar char="ü"/>
            </a:pPr>
            <a:r>
              <a:rPr lang="en-US" sz="1400" dirty="0">
                <a:effectLst/>
                <a:latin typeface="Calibri" panose="020F0502020204030204" pitchFamily="34" charset="0"/>
                <a:ea typeface="Calibri" panose="020F0502020204030204" pitchFamily="34" charset="0"/>
                <a:cs typeface="Calibri" panose="020F0502020204030204" pitchFamily="34" charset="0"/>
              </a:rPr>
              <a:t>Indoor Facilities – JSC families are required to follow all guidelines of the facility where the games and trainings are being held.  JSC families are encouraged to visit the website of each facility prior to arriving at the facility.  Below is a list of frequently used facilities by JSC and their COVID guidelines.   </a:t>
            </a:r>
          </a:p>
          <a:p>
            <a:pPr marL="800100" lvl="1" indent="-342900">
              <a:lnSpc>
                <a:spcPct val="107000"/>
              </a:lnSpc>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Calibri" panose="020F0502020204030204" pitchFamily="34" charset="0"/>
              </a:rPr>
              <a:t>Penn Christian Academy –  </a:t>
            </a:r>
            <a:r>
              <a:rPr lang="en-US" sz="1400" dirty="0">
                <a:effectLst/>
                <a:latin typeface="Calibri" panose="020F0502020204030204" pitchFamily="34" charset="0"/>
                <a:ea typeface="Calibri" panose="020F0502020204030204" pitchFamily="34" charset="0"/>
                <a:cs typeface="Calibri" panose="020F0502020204030204" pitchFamily="34" charset="0"/>
                <a:hlinkClick r:id="rId6"/>
              </a:rPr>
              <a:t>https://www.pennchristian.org/covid-reopening-plan/</a:t>
            </a:r>
            <a:r>
              <a:rPr lang="en-US" sz="14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lnSpc>
                <a:spcPct val="107000"/>
              </a:lnSpc>
              <a:buFont typeface="Wingdings" panose="05000000000000000000" pitchFamily="2" charset="2"/>
              <a:buChar char="Ø"/>
            </a:pPr>
            <a:r>
              <a:rPr lang="en-US" sz="1400" dirty="0">
                <a:effectLst/>
                <a:latin typeface="Calibri" panose="020F0502020204030204" pitchFamily="34" charset="0"/>
                <a:ea typeface="Calibri" panose="020F0502020204030204" pitchFamily="34" charset="0"/>
                <a:cs typeface="Calibri" panose="020F0502020204030204" pitchFamily="34" charset="0"/>
              </a:rPr>
              <a:t>YSC (Wayne) - </a:t>
            </a:r>
            <a:r>
              <a:rPr lang="en-US" sz="1400" dirty="0">
                <a:effectLst/>
                <a:latin typeface="Calibri" panose="020F0502020204030204" pitchFamily="34" charset="0"/>
                <a:ea typeface="Calibri" panose="020F0502020204030204" pitchFamily="34" charset="0"/>
                <a:cs typeface="Calibri" panose="020F0502020204030204" pitchFamily="34" charset="0"/>
                <a:hlinkClick r:id="rId7"/>
              </a:rPr>
              <a:t>https://yscsports.com/sites/default/files/Winter%20%2720%20YSC%20Youth%20Soccer%20Travel%20League%20COVID19%20Protocols%5B1%5D22.pdf</a:t>
            </a:r>
            <a:r>
              <a:rPr lang="en-US" sz="14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1658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Appendix A – Disinfectant Guidelines</a:t>
            </a:r>
          </a:p>
        </p:txBody>
      </p:sp>
      <p:sp>
        <p:nvSpPr>
          <p:cNvPr id="2" name="Rectangle 1">
            <a:extLst>
              <a:ext uri="{FF2B5EF4-FFF2-40B4-BE49-F238E27FC236}">
                <a16:creationId xmlns:a16="http://schemas.microsoft.com/office/drawing/2014/main" id="{CFC125DC-6081-4D5C-998F-31ECE056178D}"/>
              </a:ext>
            </a:extLst>
          </p:cNvPr>
          <p:cNvSpPr/>
          <p:nvPr/>
        </p:nvSpPr>
        <p:spPr>
          <a:xfrm>
            <a:off x="393896" y="1565697"/>
            <a:ext cx="10419878" cy="5262979"/>
          </a:xfrm>
          <a:prstGeom prst="rect">
            <a:avLst/>
          </a:prstGeom>
        </p:spPr>
        <p:txBody>
          <a:bodyPr wrap="square">
            <a:spAutoFit/>
          </a:bodyPr>
          <a:lstStyle/>
          <a:p>
            <a:r>
              <a:rPr lang="en-US" sz="1400" b="1" dirty="0"/>
              <a:t>Chemicals utilized are hospital grade disinfectants effective against viral pathogens listed on EPA List N effective against COVID - 19</a:t>
            </a:r>
            <a:endParaRPr lang="en-US" sz="1400" dirty="0"/>
          </a:p>
          <a:p>
            <a:r>
              <a:rPr lang="en-US" sz="1400" dirty="0"/>
              <a:t> </a:t>
            </a:r>
          </a:p>
          <a:p>
            <a:r>
              <a:rPr lang="en-US" sz="1400" b="1" u="sng" dirty="0"/>
              <a:t>Disinfection Procedures for Soccer Balls and Cones</a:t>
            </a:r>
            <a:endParaRPr lang="en-US" sz="1400" dirty="0"/>
          </a:p>
          <a:p>
            <a:r>
              <a:rPr lang="en-US" sz="1400" dirty="0"/>
              <a:t> </a:t>
            </a:r>
          </a:p>
          <a:p>
            <a:r>
              <a:rPr lang="en-US" sz="1400" b="1" dirty="0"/>
              <a:t>Perform after each use of facility or equipment</a:t>
            </a:r>
            <a:r>
              <a:rPr lang="en-US" sz="1400" dirty="0"/>
              <a:t> - </a:t>
            </a:r>
            <a:r>
              <a:rPr lang="en-US" sz="1400" b="1" dirty="0"/>
              <a:t>USE SPARTAN HDQ NEUTRAL DISINFECTANT</a:t>
            </a:r>
            <a:endParaRPr lang="en-US" sz="1400" dirty="0"/>
          </a:p>
          <a:p>
            <a:r>
              <a:rPr lang="en-US" sz="1400" dirty="0"/>
              <a:t> </a:t>
            </a:r>
          </a:p>
          <a:p>
            <a:pPr marL="342900" indent="-342900">
              <a:buFont typeface="+mj-lt"/>
              <a:buAutoNum type="arabicPeriod"/>
            </a:pPr>
            <a:r>
              <a:rPr lang="en-US" sz="1400" dirty="0"/>
              <a:t>Use Quart bottle of Spartan HDQ Disinfectant Cleaner</a:t>
            </a:r>
          </a:p>
          <a:p>
            <a:pPr marL="342900" lvl="0" indent="-342900">
              <a:buFont typeface="+mj-lt"/>
              <a:buAutoNum type="arabicPeriod"/>
            </a:pPr>
            <a:r>
              <a:rPr lang="en-US" sz="1400" dirty="0"/>
              <a:t>To refill quart bottle, ¼ ounce of disinfectant per quart of water.</a:t>
            </a:r>
          </a:p>
          <a:p>
            <a:pPr marL="342900" lvl="0" indent="-342900">
              <a:buFont typeface="+mj-lt"/>
              <a:buAutoNum type="arabicPeriod"/>
            </a:pPr>
            <a:r>
              <a:rPr lang="en-US" sz="1400" dirty="0"/>
              <a:t>Wipe away excess dirt from balls or cones before applying solution.</a:t>
            </a:r>
          </a:p>
          <a:p>
            <a:pPr marL="342900" lvl="0" indent="-342900">
              <a:buFont typeface="+mj-lt"/>
              <a:buAutoNum type="arabicPeriod"/>
            </a:pPr>
            <a:r>
              <a:rPr lang="en-US" sz="1400" dirty="0"/>
              <a:t>Spray solution liberally onto surfaces of balls and cones and allow to air dry for 10 minutes.  Do not oversaturate as spraying more chemical does not help disinfect any better.</a:t>
            </a:r>
          </a:p>
          <a:p>
            <a:pPr marL="342900" lvl="0" indent="-342900">
              <a:buFont typeface="+mj-lt"/>
              <a:buAutoNum type="arabicPeriod"/>
            </a:pPr>
            <a:r>
              <a:rPr lang="en-US" sz="1400" dirty="0"/>
              <a:t>After 10 minutes, wipe off any excess solution.</a:t>
            </a:r>
          </a:p>
          <a:p>
            <a:r>
              <a:rPr lang="en-US" sz="1400" dirty="0"/>
              <a:t> </a:t>
            </a:r>
          </a:p>
          <a:p>
            <a:r>
              <a:rPr lang="en-US" sz="1400" b="1" u="sng" dirty="0"/>
              <a:t>Disinfection Procedures for Goal Posts</a:t>
            </a:r>
            <a:endParaRPr lang="en-US" sz="1400" dirty="0"/>
          </a:p>
          <a:p>
            <a:r>
              <a:rPr lang="en-US" sz="1400" dirty="0"/>
              <a:t> </a:t>
            </a:r>
          </a:p>
          <a:p>
            <a:r>
              <a:rPr lang="en-US" sz="1400" b="1" dirty="0"/>
              <a:t>Perform after each use of facility </a:t>
            </a:r>
            <a:r>
              <a:rPr lang="en-US" sz="1400" dirty="0"/>
              <a:t>- </a:t>
            </a:r>
            <a:r>
              <a:rPr lang="en-US" sz="1400" b="1" dirty="0"/>
              <a:t>USE SPARTAN HDQ NEUTRAL DISINFECTANT</a:t>
            </a:r>
            <a:endParaRPr lang="en-US" sz="1400" dirty="0"/>
          </a:p>
          <a:p>
            <a:r>
              <a:rPr lang="en-US" sz="1400" dirty="0"/>
              <a:t> </a:t>
            </a:r>
          </a:p>
          <a:p>
            <a:pPr marL="342900" lvl="0" indent="-342900">
              <a:buFont typeface="+mj-lt"/>
              <a:buAutoNum type="arabicPeriod"/>
            </a:pPr>
            <a:r>
              <a:rPr lang="en-US" sz="1400" dirty="0"/>
              <a:t>Use Quart bottle of HDQ Disinfectant Cleaner</a:t>
            </a:r>
          </a:p>
          <a:p>
            <a:pPr marL="342900" lvl="0" indent="-342900">
              <a:buFont typeface="+mj-lt"/>
              <a:buAutoNum type="arabicPeriod"/>
            </a:pPr>
            <a:r>
              <a:rPr lang="en-US" sz="1400" dirty="0"/>
              <a:t>To refill quart bottle, ¼ ounce of disinfectant per quart of water.</a:t>
            </a:r>
          </a:p>
          <a:p>
            <a:pPr marL="342900" lvl="0" indent="-342900">
              <a:buFont typeface="+mj-lt"/>
              <a:buAutoNum type="arabicPeriod"/>
            </a:pPr>
            <a:r>
              <a:rPr lang="en-US" sz="1400" dirty="0"/>
              <a:t>Wipe away excess dirt from posts before applying solution.</a:t>
            </a:r>
          </a:p>
          <a:p>
            <a:pPr marL="342900" lvl="0" indent="-342900">
              <a:buFont typeface="+mj-lt"/>
              <a:buAutoNum type="arabicPeriod"/>
            </a:pPr>
            <a:r>
              <a:rPr lang="en-US" sz="1400" dirty="0"/>
              <a:t>Spray solution liberally onto surfaces of posts and allow to air dry for 10 minutes.  Do not oversaturate as spraying more chemical does not help disinfect any better.</a:t>
            </a:r>
          </a:p>
          <a:p>
            <a:pPr marL="342900" lvl="0" indent="-342900">
              <a:buFont typeface="+mj-lt"/>
              <a:buAutoNum type="arabicPeriod"/>
            </a:pPr>
            <a:r>
              <a:rPr lang="en-US" sz="1400" dirty="0"/>
              <a:t>After 10 minutes, wipe off any excess solution.</a:t>
            </a:r>
          </a:p>
          <a:p>
            <a:pPr marL="1200150" marR="105260" lvl="2" indent="-285750">
              <a:buFont typeface="Wingdings" panose="05000000000000000000" pitchFamily="2" charset="2"/>
              <a:buChar char="q"/>
            </a:pPr>
            <a:endParaRPr lang="en-US" sz="1400" dirty="0">
              <a:solidFill>
                <a:srgbClr val="000000"/>
              </a:solidFill>
              <a:latin typeface="Aachen Bold"/>
            </a:endParaRPr>
          </a:p>
        </p:txBody>
      </p:sp>
    </p:spTree>
    <p:extLst>
      <p:ext uri="{BB962C8B-B14F-4D97-AF65-F5344CB8AC3E}">
        <p14:creationId xmlns:p14="http://schemas.microsoft.com/office/powerpoint/2010/main" val="221786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Appendix A – Disinfectant Guidelines</a:t>
            </a:r>
          </a:p>
        </p:txBody>
      </p:sp>
      <p:graphicFrame>
        <p:nvGraphicFramePr>
          <p:cNvPr id="11" name="Object 10">
            <a:extLst>
              <a:ext uri="{FF2B5EF4-FFF2-40B4-BE49-F238E27FC236}">
                <a16:creationId xmlns:a16="http://schemas.microsoft.com/office/drawing/2014/main" id="{56A924D0-D0C2-4043-8318-28BCC63350CA}"/>
              </a:ext>
            </a:extLst>
          </p:cNvPr>
          <p:cNvGraphicFramePr>
            <a:graphicFrameLocks noChangeAspect="1"/>
          </p:cNvGraphicFramePr>
          <p:nvPr>
            <p:extLst>
              <p:ext uri="{D42A27DB-BD31-4B8C-83A1-F6EECF244321}">
                <p14:modId xmlns:p14="http://schemas.microsoft.com/office/powerpoint/2010/main" val="1554060534"/>
              </p:ext>
            </p:extLst>
          </p:nvPr>
        </p:nvGraphicFramePr>
        <p:xfrm>
          <a:off x="9050338" y="2487613"/>
          <a:ext cx="915987"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Exch.Document.DC">
                  <p:embed/>
                </p:oleObj>
              </mc:Choice>
              <mc:Fallback>
                <p:oleObj name="Acrobat Document" showAsIcon="1" r:id="rId4" imgW="914400" imgH="771480" progId="AcroExch.Document.DC">
                  <p:embed/>
                  <p:pic>
                    <p:nvPicPr>
                      <p:cNvPr id="11" name="Object 10">
                        <a:extLst>
                          <a:ext uri="{FF2B5EF4-FFF2-40B4-BE49-F238E27FC236}">
                            <a16:creationId xmlns:a16="http://schemas.microsoft.com/office/drawing/2014/main" id="{56A924D0-D0C2-4043-8318-28BCC63350CA}"/>
                          </a:ext>
                        </a:extLst>
                      </p:cNvPr>
                      <p:cNvPicPr>
                        <a:picLocks noChangeAspect="1" noChangeArrowheads="1"/>
                      </p:cNvPicPr>
                      <p:nvPr/>
                    </p:nvPicPr>
                    <p:blipFill>
                      <a:blip r:embed="rId5"/>
                      <a:srcRect/>
                      <a:stretch>
                        <a:fillRect/>
                      </a:stretch>
                    </p:blipFill>
                    <p:spPr bwMode="auto">
                      <a:xfrm>
                        <a:off x="9050338" y="2487613"/>
                        <a:ext cx="915987" cy="77152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7428CA17-E706-4B40-9B65-50A4F19E6C6F}"/>
              </a:ext>
            </a:extLst>
          </p:cNvPr>
          <p:cNvGraphicFramePr>
            <a:graphicFrameLocks noChangeAspect="1"/>
          </p:cNvGraphicFramePr>
          <p:nvPr>
            <p:extLst>
              <p:ext uri="{D42A27DB-BD31-4B8C-83A1-F6EECF244321}">
                <p14:modId xmlns:p14="http://schemas.microsoft.com/office/powerpoint/2010/main" val="3013492793"/>
              </p:ext>
            </p:extLst>
          </p:nvPr>
        </p:nvGraphicFramePr>
        <p:xfrm>
          <a:off x="9032390" y="3615805"/>
          <a:ext cx="915987" cy="592138"/>
        </p:xfrm>
        <a:graphic>
          <a:graphicData uri="http://schemas.openxmlformats.org/presentationml/2006/ole">
            <mc:AlternateContent xmlns:mc="http://schemas.openxmlformats.org/markup-compatibility/2006">
              <mc:Choice xmlns:v="urn:schemas-microsoft-com:vml" Requires="v">
                <p:oleObj name="Acrobat Document" showAsIcon="1" r:id="rId6" imgW="914400" imgH="771480" progId="AcroExch.Document.DC">
                  <p:embed/>
                </p:oleObj>
              </mc:Choice>
              <mc:Fallback>
                <p:oleObj name="Acrobat Document" showAsIcon="1" r:id="rId6" imgW="914400" imgH="771480" progId="AcroExch.Document.DC">
                  <p:embed/>
                  <p:pic>
                    <p:nvPicPr>
                      <p:cNvPr id="13" name="Object 12">
                        <a:extLst>
                          <a:ext uri="{FF2B5EF4-FFF2-40B4-BE49-F238E27FC236}">
                            <a16:creationId xmlns:a16="http://schemas.microsoft.com/office/drawing/2014/main" id="{7428CA17-E706-4B40-9B65-50A4F19E6C6F}"/>
                          </a:ext>
                        </a:extLst>
                      </p:cNvPr>
                      <p:cNvPicPr>
                        <a:picLocks noChangeAspect="1" noChangeArrowheads="1"/>
                      </p:cNvPicPr>
                      <p:nvPr/>
                    </p:nvPicPr>
                    <p:blipFill>
                      <a:blip r:embed="rId7"/>
                      <a:srcRect/>
                      <a:stretch>
                        <a:fillRect/>
                      </a:stretch>
                    </p:blipFill>
                    <p:spPr bwMode="auto">
                      <a:xfrm>
                        <a:off x="9032390" y="3615805"/>
                        <a:ext cx="915987" cy="59213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4BBB7BE3-B574-4379-942D-2E14F7845FCD}"/>
              </a:ext>
            </a:extLst>
          </p:cNvPr>
          <p:cNvGraphicFramePr>
            <a:graphicFrameLocks noChangeAspect="1"/>
          </p:cNvGraphicFramePr>
          <p:nvPr>
            <p:extLst>
              <p:ext uri="{D42A27DB-BD31-4B8C-83A1-F6EECF244321}">
                <p14:modId xmlns:p14="http://schemas.microsoft.com/office/powerpoint/2010/main" val="2100535283"/>
              </p:ext>
            </p:extLst>
          </p:nvPr>
        </p:nvGraphicFramePr>
        <p:xfrm>
          <a:off x="9142413" y="4970047"/>
          <a:ext cx="915987" cy="593725"/>
        </p:xfrm>
        <a:graphic>
          <a:graphicData uri="http://schemas.openxmlformats.org/presentationml/2006/ole">
            <mc:AlternateContent xmlns:mc="http://schemas.openxmlformats.org/markup-compatibility/2006">
              <mc:Choice xmlns:v="urn:schemas-microsoft-com:vml" Requires="v">
                <p:oleObj name="Acrobat Document" showAsIcon="1" r:id="rId8" imgW="914400" imgH="771480" progId="AcroExch.Document.DC">
                  <p:embed/>
                </p:oleObj>
              </mc:Choice>
              <mc:Fallback>
                <p:oleObj name="Acrobat Document" showAsIcon="1" r:id="rId8" imgW="914400" imgH="771480" progId="AcroExch.Document.DC">
                  <p:embed/>
                  <p:pic>
                    <p:nvPicPr>
                      <p:cNvPr id="14" name="Object 13">
                        <a:extLst>
                          <a:ext uri="{FF2B5EF4-FFF2-40B4-BE49-F238E27FC236}">
                            <a16:creationId xmlns:a16="http://schemas.microsoft.com/office/drawing/2014/main" id="{4BBB7BE3-B574-4379-942D-2E14F7845FCD}"/>
                          </a:ext>
                        </a:extLst>
                      </p:cNvPr>
                      <p:cNvPicPr>
                        <a:picLocks noChangeAspect="1" noChangeArrowheads="1"/>
                      </p:cNvPicPr>
                      <p:nvPr/>
                    </p:nvPicPr>
                    <p:blipFill>
                      <a:blip r:embed="rId9"/>
                      <a:srcRect/>
                      <a:stretch>
                        <a:fillRect/>
                      </a:stretch>
                    </p:blipFill>
                    <p:spPr bwMode="auto">
                      <a:xfrm>
                        <a:off x="9142413" y="4970047"/>
                        <a:ext cx="915987" cy="593725"/>
                      </a:xfrm>
                      <a:prstGeom prst="rect">
                        <a:avLst/>
                      </a:prstGeom>
                      <a:noFill/>
                    </p:spPr>
                  </p:pic>
                </p:oleObj>
              </mc:Fallback>
            </mc:AlternateContent>
          </a:graphicData>
        </a:graphic>
      </p:graphicFrame>
      <p:sp>
        <p:nvSpPr>
          <p:cNvPr id="15" name="Rectangle 10">
            <a:extLst>
              <a:ext uri="{FF2B5EF4-FFF2-40B4-BE49-F238E27FC236}">
                <a16:creationId xmlns:a16="http://schemas.microsoft.com/office/drawing/2014/main" id="{58158EF6-1E6D-430E-9D6A-7F24281D3AD6}"/>
              </a:ext>
            </a:extLst>
          </p:cNvPr>
          <p:cNvSpPr>
            <a:spLocks noChangeArrowheads="1"/>
          </p:cNvSpPr>
          <p:nvPr/>
        </p:nvSpPr>
        <p:spPr bwMode="auto">
          <a:xfrm>
            <a:off x="929448" y="2003660"/>
            <a:ext cx="750237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Disinfection Product Information </a:t>
            </a:r>
            <a:r>
              <a:rPr kumimoji="0" lang="en-US"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Product Name – GS Neutral Disinfectant Cleaner</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Safety Data Sheet – Coaches must have a copy of this sheet availably at all JSC soccer activities.</a:t>
            </a:r>
            <a:b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alt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400" dirty="0">
                <a:latin typeface="Times New Roman" panose="02020603050405020304" pitchFamily="18" charset="0"/>
                <a:ea typeface="Calibri" panose="020F0502020204030204" pitchFamily="34" charset="0"/>
                <a:cs typeface="Times New Roman" panose="02020603050405020304" pitchFamily="18" charset="0"/>
              </a:rPr>
              <a:t>GS Neutral Disinfectant Cleaner – Bottle Label</a:t>
            </a:r>
            <a:br>
              <a:rPr lang="en-US" altLang="en-US" sz="1400" dirty="0">
                <a:latin typeface="Times New Roman" panose="02020603050405020304" pitchFamily="18" charset="0"/>
                <a:ea typeface="Calibri" panose="020F0502020204030204" pitchFamily="34" charset="0"/>
                <a:cs typeface="Times New Roman" panose="02020603050405020304" pitchFamily="18" charset="0"/>
              </a:rPr>
            </a:br>
            <a:br>
              <a:rPr lang="en-US" altLang="en-US" sz="1400" dirty="0">
                <a:latin typeface="Times New Roman" panose="02020603050405020304" pitchFamily="18" charset="0"/>
                <a:ea typeface="Calibri" panose="020F0502020204030204" pitchFamily="34" charset="0"/>
                <a:cs typeface="Times New Roman" panose="02020603050405020304" pitchFamily="18" charset="0"/>
              </a:rPr>
            </a:br>
            <a:br>
              <a:rPr lang="en-US" altLang="en-US" sz="1400" dirty="0">
                <a:latin typeface="Times New Roman" panose="02020603050405020304" pitchFamily="18" charset="0"/>
                <a:ea typeface="Calibri" panose="020F0502020204030204" pitchFamily="34" charset="0"/>
                <a:cs typeface="Times New Roman" panose="02020603050405020304" pitchFamily="18" charset="0"/>
              </a:rPr>
            </a:br>
            <a:br>
              <a:rPr lang="en-US" altLang="en-US" sz="1400" dirty="0">
                <a:latin typeface="Times New Roman" panose="02020603050405020304" pitchFamily="18" charset="0"/>
                <a:ea typeface="Calibri" panose="020F0502020204030204" pitchFamily="34" charset="0"/>
                <a:cs typeface="Times New Roman" panose="02020603050405020304" pitchFamily="18" charset="0"/>
              </a:rPr>
            </a:br>
            <a:br>
              <a:rPr lang="en-US" altLang="en-US" sz="1400" dirty="0">
                <a:latin typeface="Times New Roman" panose="02020603050405020304" pitchFamily="18" charset="0"/>
                <a:ea typeface="Calibri" panose="020F0502020204030204" pitchFamily="34" charset="0"/>
                <a:cs typeface="Times New Roman" panose="02020603050405020304" pitchFamily="18" charset="0"/>
              </a:rPr>
            </a:br>
            <a:endParaRPr lang="en-US" alt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altLang="en-US" sz="1400" dirty="0">
                <a:latin typeface="Times New Roman" panose="02020603050405020304" pitchFamily="18" charset="0"/>
                <a:ea typeface="Calibri" panose="020F0502020204030204" pitchFamily="34" charset="0"/>
                <a:cs typeface="Times New Roman" panose="02020603050405020304" pitchFamily="18" charset="0"/>
              </a:rPr>
              <a:t>GS Neutral Disinfectant Cleaner – Ingredient Communication Statement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733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369332"/>
          </a:xfrm>
          <a:prstGeom prst="rect">
            <a:avLst/>
          </a:prstGeom>
          <a:noFill/>
        </p:spPr>
        <p:txBody>
          <a:bodyPr wrap="square" rtlCol="0">
            <a:spAutoFit/>
          </a:bodyPr>
          <a:lstStyle/>
          <a:p>
            <a:pPr algn="ctr"/>
            <a:r>
              <a:rPr lang="en-US" dirty="0"/>
              <a:t>COVID 19 Plan – Appendix B - Resources</a:t>
            </a:r>
          </a:p>
        </p:txBody>
      </p:sp>
      <p:sp>
        <p:nvSpPr>
          <p:cNvPr id="2" name="Rectangle 1">
            <a:extLst>
              <a:ext uri="{FF2B5EF4-FFF2-40B4-BE49-F238E27FC236}">
                <a16:creationId xmlns:a16="http://schemas.microsoft.com/office/drawing/2014/main" id="{CFC125DC-6081-4D5C-998F-31ECE056178D}"/>
              </a:ext>
            </a:extLst>
          </p:cNvPr>
          <p:cNvSpPr/>
          <p:nvPr/>
        </p:nvSpPr>
        <p:spPr>
          <a:xfrm>
            <a:off x="393896" y="1565697"/>
            <a:ext cx="11896578" cy="4616648"/>
          </a:xfrm>
          <a:prstGeom prst="rect">
            <a:avLst/>
          </a:prstGeom>
        </p:spPr>
        <p:txBody>
          <a:bodyPr wrap="square">
            <a:spAutoFit/>
          </a:bodyPr>
          <a:lstStyle/>
          <a:p>
            <a:pPr marR="120280"/>
            <a:r>
              <a:rPr lang="en-US" sz="1400" dirty="0">
                <a:solidFill>
                  <a:srgbClr val="000000"/>
                </a:solidFill>
                <a:latin typeface="Aachen Bold"/>
              </a:rPr>
              <a:t>Commonwealth of Pennsylvania</a:t>
            </a:r>
          </a:p>
          <a:p>
            <a:pPr marL="285750" indent="-285750">
              <a:buFont typeface="Wingdings" panose="05000000000000000000" pitchFamily="2" charset="2"/>
              <a:buChar char="q"/>
            </a:pPr>
            <a:r>
              <a:rPr lang="en-US" sz="1400" dirty="0">
                <a:solidFill>
                  <a:srgbClr val="000000"/>
                </a:solidFill>
                <a:latin typeface="Calibri" panose="020F0502020204030204" pitchFamily="34" charset="0"/>
                <a:hlinkClick r:id="rId4"/>
              </a:rPr>
              <a:t>https://www.governor.pa.gov/plan-for-pennsylvania/</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pPr marR="116020"/>
            <a:r>
              <a:rPr lang="en-US" sz="1400" dirty="0">
                <a:solidFill>
                  <a:srgbClr val="000000"/>
                </a:solidFill>
                <a:latin typeface="Aachen Bold"/>
              </a:rPr>
              <a:t>Pennsylvania Department of Health</a:t>
            </a:r>
          </a:p>
          <a:p>
            <a:pPr marL="285750" indent="-285750">
              <a:buFont typeface="Wingdings" panose="05000000000000000000" pitchFamily="2" charset="2"/>
              <a:buChar char="q"/>
            </a:pPr>
            <a:r>
              <a:rPr lang="en-US" sz="1400" dirty="0">
                <a:solidFill>
                  <a:srgbClr val="000000"/>
                </a:solidFill>
                <a:latin typeface="Calibri" panose="020F0502020204030204" pitchFamily="34" charset="0"/>
                <a:hlinkClick r:id="rId5"/>
              </a:rPr>
              <a:t>https://www.health.pa.gov/topics/disease/coronavirus/Pages/Coronavirus.aspx</a:t>
            </a:r>
            <a:r>
              <a:rPr lang="en-US" sz="1400" dirty="0">
                <a:solidFill>
                  <a:srgbClr val="000000"/>
                </a:solidFill>
                <a:latin typeface="Calibri" panose="020F0502020204030204" pitchFamily="34" charset="0"/>
              </a:rPr>
              <a:t> </a:t>
            </a:r>
            <a:endParaRPr lang="en-US" sz="1400" dirty="0">
              <a:solidFill>
                <a:srgbClr val="000000"/>
              </a:solidFill>
              <a:latin typeface="Aachen Bold"/>
            </a:endParaRPr>
          </a:p>
          <a:p>
            <a:endParaRPr lang="en-US" sz="1400" dirty="0">
              <a:solidFill>
                <a:srgbClr val="000000"/>
              </a:solidFill>
              <a:latin typeface="Aachen Bold"/>
            </a:endParaRPr>
          </a:p>
          <a:p>
            <a:pPr marR="114830"/>
            <a:r>
              <a:rPr lang="en-US" sz="1400" dirty="0">
                <a:solidFill>
                  <a:srgbClr val="000000"/>
                </a:solidFill>
                <a:latin typeface="Aachen Bold"/>
              </a:rPr>
              <a:t>CDC Considerations for Youth Sports</a:t>
            </a:r>
          </a:p>
          <a:p>
            <a:pPr marL="285750" indent="-285750">
              <a:buFont typeface="Wingdings" panose="05000000000000000000" pitchFamily="2" charset="2"/>
              <a:buChar char="q"/>
            </a:pPr>
            <a:r>
              <a:rPr lang="en-US" sz="1400" dirty="0">
                <a:solidFill>
                  <a:srgbClr val="000000"/>
                </a:solidFill>
                <a:latin typeface="Calibri" panose="020F0502020204030204" pitchFamily="34" charset="0"/>
                <a:hlinkClick r:id="rId6"/>
              </a:rPr>
              <a:t>https://www.cdc.gov/coronavirus/2019-ncov/community/schools-childcare/youth-sports.html</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pPr marR="83070"/>
            <a:r>
              <a:rPr lang="en-US" sz="1400" dirty="0">
                <a:solidFill>
                  <a:srgbClr val="000000"/>
                </a:solidFill>
                <a:latin typeface="Aachen Bold"/>
              </a:rPr>
              <a:t>United States Olympic Committee and Paralympic Committee</a:t>
            </a:r>
          </a:p>
          <a:p>
            <a:pPr marL="285750" indent="-285750">
              <a:buFont typeface="Wingdings" panose="05000000000000000000" pitchFamily="2" charset="2"/>
              <a:buChar char="q"/>
            </a:pPr>
            <a:r>
              <a:rPr lang="en-US" sz="1400" dirty="0">
                <a:solidFill>
                  <a:srgbClr val="000000"/>
                </a:solidFill>
                <a:latin typeface="Calibri" panose="020F0502020204030204" pitchFamily="34" charset="0"/>
                <a:hlinkClick r:id="rId7"/>
              </a:rPr>
              <a:t>https://www.teamusa.org/coronavirus</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pPr marR="148210"/>
            <a:r>
              <a:rPr lang="en-US" sz="1400" dirty="0">
                <a:solidFill>
                  <a:srgbClr val="000000"/>
                </a:solidFill>
                <a:latin typeface="Aachen Bold"/>
              </a:rPr>
              <a:t>US Soccer</a:t>
            </a:r>
          </a:p>
          <a:p>
            <a:pPr marL="285750" indent="-285750">
              <a:buFont typeface="Wingdings" panose="05000000000000000000" pitchFamily="2" charset="2"/>
              <a:buChar char="q"/>
            </a:pPr>
            <a:r>
              <a:rPr lang="en-US" sz="1400" dirty="0">
                <a:solidFill>
                  <a:srgbClr val="000000"/>
                </a:solidFill>
                <a:latin typeface="Calibri" panose="020F0502020204030204" pitchFamily="34" charset="0"/>
                <a:hlinkClick r:id="rId8"/>
              </a:rPr>
              <a:t>https://www.ussoccer.com/playon/guides/phase-1-grassroots</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pPr marR="140230"/>
            <a:r>
              <a:rPr lang="en-US" sz="1400" dirty="0">
                <a:solidFill>
                  <a:srgbClr val="000000"/>
                </a:solidFill>
                <a:latin typeface="Aachen Bold"/>
              </a:rPr>
              <a:t>US Youth Soccer</a:t>
            </a:r>
          </a:p>
          <a:p>
            <a:pPr marL="285750" indent="-285750">
              <a:buFont typeface="Wingdings" panose="05000000000000000000" pitchFamily="2" charset="2"/>
              <a:buChar char="q"/>
            </a:pPr>
            <a:r>
              <a:rPr lang="en-US" sz="1400" dirty="0">
                <a:solidFill>
                  <a:srgbClr val="000000"/>
                </a:solidFill>
                <a:latin typeface="Calibri" panose="020F0502020204030204" pitchFamily="34" charset="0"/>
                <a:hlinkClick r:id="rId9"/>
              </a:rPr>
              <a:t>https://www.usyouthsoccer.org/assets/1/6/usys_rta_notice_051920.pdf</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pPr marR="105260"/>
            <a:r>
              <a:rPr lang="en-US" sz="1400" dirty="0">
                <a:solidFill>
                  <a:srgbClr val="000000"/>
                </a:solidFill>
                <a:latin typeface="Aachen Bold"/>
              </a:rPr>
              <a:t>Pennsylvanian Recreation and Park Society</a:t>
            </a:r>
            <a:r>
              <a:rPr lang="en-US" sz="1400" dirty="0">
                <a:solidFill>
                  <a:srgbClr val="000000"/>
                </a:solidFill>
                <a:latin typeface="Wingdings" panose="05000000000000000000" pitchFamily="2" charset="2"/>
              </a:rPr>
              <a:t>  	</a:t>
            </a:r>
          </a:p>
          <a:p>
            <a:pPr marL="285750" indent="-285750">
              <a:buFont typeface="Wingdings" panose="05000000000000000000" pitchFamily="2" charset="2"/>
              <a:buChar char="q"/>
            </a:pPr>
            <a:r>
              <a:rPr lang="en-US" sz="1400" dirty="0">
                <a:hlinkClick r:id="rId10"/>
              </a:rPr>
              <a:t>https://prps.org/common/Uploaded%20files/Resources/PRPS%20Park%20and%20Rec%20Facility%20Reopening%20Guidelines%20%2020200512.pdf</a:t>
            </a:r>
            <a:r>
              <a:rPr lang="en-US" sz="1400" dirty="0"/>
              <a:t> </a:t>
            </a:r>
          </a:p>
          <a:p>
            <a:pPr marL="1200150" marR="105260" lvl="2" indent="-285750">
              <a:buFont typeface="Wingdings" panose="05000000000000000000" pitchFamily="2" charset="2"/>
              <a:buChar char="q"/>
            </a:pPr>
            <a:endParaRPr lang="en-US" sz="1400" dirty="0">
              <a:solidFill>
                <a:srgbClr val="000000"/>
              </a:solidFill>
              <a:latin typeface="Aachen Bold"/>
            </a:endParaRPr>
          </a:p>
        </p:txBody>
      </p:sp>
    </p:spTree>
    <p:extLst>
      <p:ext uri="{BB962C8B-B14F-4D97-AF65-F5344CB8AC3E}">
        <p14:creationId xmlns:p14="http://schemas.microsoft.com/office/powerpoint/2010/main" val="55195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6" name="TextBox 15">
            <a:extLst>
              <a:ext uri="{FF2B5EF4-FFF2-40B4-BE49-F238E27FC236}">
                <a16:creationId xmlns:a16="http://schemas.microsoft.com/office/drawing/2014/main" id="{4B6FDFC1-B829-4280-B3F8-E72AEC99FDB4}"/>
              </a:ext>
            </a:extLst>
          </p:cNvPr>
          <p:cNvSpPr txBox="1"/>
          <p:nvPr/>
        </p:nvSpPr>
        <p:spPr>
          <a:xfrm>
            <a:off x="358140" y="1571469"/>
            <a:ext cx="11475720" cy="7171194"/>
          </a:xfrm>
          <a:prstGeom prst="rect">
            <a:avLst/>
          </a:prstGeom>
          <a:noFill/>
        </p:spPr>
        <p:txBody>
          <a:bodyPr wrap="square" rtlCol="0">
            <a:spAutoFit/>
          </a:bodyPr>
          <a:lstStyle/>
          <a:p>
            <a:endParaRPr lang="en-US" dirty="0"/>
          </a:p>
          <a:p>
            <a:pPr marL="514350" indent="-514350">
              <a:buFont typeface="+mj-lt"/>
              <a:buAutoNum type="arabicPeriod"/>
            </a:pPr>
            <a:r>
              <a:rPr lang="en-US" sz="2600" dirty="0"/>
              <a:t>Rules and Protocols</a:t>
            </a:r>
          </a:p>
          <a:p>
            <a:pPr marL="514350" indent="-514350">
              <a:buFont typeface="+mj-lt"/>
              <a:buAutoNum type="arabicPeriod"/>
            </a:pPr>
            <a:r>
              <a:rPr lang="en-US" sz="2600" dirty="0"/>
              <a:t>COVID 19 Incident Action Plan</a:t>
            </a:r>
          </a:p>
          <a:p>
            <a:pPr marL="514350" indent="-514350">
              <a:buFont typeface="+mj-lt"/>
              <a:buAutoNum type="arabicPeriod"/>
            </a:pPr>
            <a:r>
              <a:rPr lang="en-US" sz="2600" dirty="0"/>
              <a:t>General Hygiene and Safety Guidelines </a:t>
            </a:r>
          </a:p>
          <a:p>
            <a:pPr marL="514350" indent="-514350">
              <a:buFont typeface="+mj-lt"/>
              <a:buAutoNum type="arabicPeriod"/>
            </a:pPr>
            <a:r>
              <a:rPr lang="en-US" sz="2600" dirty="0"/>
              <a:t>Parent/Guardian Guidelines</a:t>
            </a:r>
          </a:p>
          <a:p>
            <a:pPr marL="514350" indent="-514350">
              <a:buFont typeface="+mj-lt"/>
              <a:buAutoNum type="arabicPeriod"/>
            </a:pPr>
            <a:r>
              <a:rPr lang="en-US" sz="2600" dirty="0"/>
              <a:t>Coaches Guidelines</a:t>
            </a:r>
          </a:p>
          <a:p>
            <a:pPr marL="514350" indent="-514350">
              <a:buFont typeface="+mj-lt"/>
              <a:buAutoNum type="arabicPeriod"/>
            </a:pPr>
            <a:r>
              <a:rPr lang="en-US" sz="2600" dirty="0"/>
              <a:t>Padden Park Map (Practices)</a:t>
            </a:r>
          </a:p>
          <a:p>
            <a:pPr marL="514350" indent="-514350">
              <a:buFont typeface="+mj-lt"/>
              <a:buAutoNum type="arabicPeriod"/>
            </a:pPr>
            <a:r>
              <a:rPr lang="en-US" sz="2600" dirty="0"/>
              <a:t>Game Guidelines</a:t>
            </a:r>
          </a:p>
          <a:p>
            <a:pPr marL="514350" indent="-514350">
              <a:buFont typeface="+mj-lt"/>
              <a:buAutoNum type="arabicPeriod"/>
            </a:pPr>
            <a:r>
              <a:rPr lang="en-US" sz="2600" dirty="0"/>
              <a:t>Padden Park Map (Games)</a:t>
            </a:r>
          </a:p>
          <a:p>
            <a:pPr marL="514350" indent="-514350">
              <a:buFont typeface="+mj-lt"/>
              <a:buAutoNum type="arabicPeriod"/>
            </a:pPr>
            <a:r>
              <a:rPr lang="en-US" sz="2600" dirty="0"/>
              <a:t>Game/Training Guidelines and Protocols (INDOOR)</a:t>
            </a:r>
          </a:p>
          <a:p>
            <a:pPr marL="514350" indent="-514350">
              <a:buFont typeface="+mj-lt"/>
              <a:buAutoNum type="arabicPeriod"/>
            </a:pPr>
            <a:r>
              <a:rPr lang="en-US" sz="2600" dirty="0"/>
              <a:t>Appendix A – JSC Disinfectant Guidelines</a:t>
            </a:r>
          </a:p>
          <a:p>
            <a:pPr marL="514350" indent="-514350">
              <a:buFont typeface="+mj-lt"/>
              <a:buAutoNum type="arabicPeriod"/>
            </a:pPr>
            <a:r>
              <a:rPr lang="en-US" sz="2600" dirty="0"/>
              <a:t>Appendix B - Additional Resources</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a:p>
            <a:pPr marL="285750" indent="-285750">
              <a:buFont typeface="Wingdings" panose="05000000000000000000" pitchFamily="2" charset="2"/>
              <a:buChar char="Ø"/>
            </a:pPr>
            <a:endParaRPr lang="en-US" sz="1600" dirty="0">
              <a:latin typeface="Comic Sans MS" panose="030F0702030302020204" pitchFamily="66" charset="0"/>
            </a:endParaRPr>
          </a:p>
        </p:txBody>
      </p:sp>
      <p:sp>
        <p:nvSpPr>
          <p:cNvPr id="7" name="TextBox 6">
            <a:extLst>
              <a:ext uri="{FF2B5EF4-FFF2-40B4-BE49-F238E27FC236}">
                <a16:creationId xmlns:a16="http://schemas.microsoft.com/office/drawing/2014/main" id="{F3A1FCA3-9972-4567-BE62-B3DED067DD07}"/>
              </a:ext>
            </a:extLst>
          </p:cNvPr>
          <p:cNvSpPr txBox="1"/>
          <p:nvPr/>
        </p:nvSpPr>
        <p:spPr>
          <a:xfrm>
            <a:off x="3988777" y="725954"/>
            <a:ext cx="4443046" cy="369332"/>
          </a:xfrm>
          <a:prstGeom prst="rect">
            <a:avLst/>
          </a:prstGeom>
          <a:noFill/>
        </p:spPr>
        <p:txBody>
          <a:bodyPr wrap="square" rtlCol="0">
            <a:spAutoFit/>
          </a:bodyPr>
          <a:lstStyle/>
          <a:p>
            <a:pPr algn="ctr"/>
            <a:r>
              <a:rPr lang="en-US" dirty="0"/>
              <a:t>COVID 19 Plan – Table of Contents</a:t>
            </a:r>
          </a:p>
        </p:txBody>
      </p:sp>
    </p:spTree>
    <p:extLst>
      <p:ext uri="{BB962C8B-B14F-4D97-AF65-F5344CB8AC3E}">
        <p14:creationId xmlns:p14="http://schemas.microsoft.com/office/powerpoint/2010/main" val="113426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Return to Play Practice Plan</a:t>
            </a:r>
          </a:p>
          <a:p>
            <a:pPr algn="ctr"/>
            <a:r>
              <a:rPr lang="en-US" dirty="0"/>
              <a:t>Rules and Protocols</a:t>
            </a:r>
          </a:p>
        </p:txBody>
      </p:sp>
      <p:sp>
        <p:nvSpPr>
          <p:cNvPr id="2" name="Rectangle 1">
            <a:extLst>
              <a:ext uri="{FF2B5EF4-FFF2-40B4-BE49-F238E27FC236}">
                <a16:creationId xmlns:a16="http://schemas.microsoft.com/office/drawing/2014/main" id="{631783AB-8953-4A9E-A3DE-CBEB776D0097}"/>
              </a:ext>
            </a:extLst>
          </p:cNvPr>
          <p:cNvSpPr/>
          <p:nvPr/>
        </p:nvSpPr>
        <p:spPr>
          <a:xfrm>
            <a:off x="703385" y="1490008"/>
            <a:ext cx="10986867" cy="923330"/>
          </a:xfrm>
          <a:prstGeom prst="rect">
            <a:avLst/>
          </a:prstGeom>
        </p:spPr>
        <p:txBody>
          <a:bodyPr wrap="square">
            <a:spAutoFit/>
          </a:bodyPr>
          <a:lstStyle/>
          <a:p>
            <a:pPr marR="164000"/>
            <a:endParaRPr lang="en-US" dirty="0">
              <a:solidFill>
                <a:srgbClr val="000000"/>
              </a:solidFill>
              <a:latin typeface="Calibri" panose="020F0502020204030204" pitchFamily="34" charset="0"/>
            </a:endParaRPr>
          </a:p>
          <a:p>
            <a:pPr marR="164000"/>
            <a:endParaRPr lang="en-US" dirty="0">
              <a:solidFill>
                <a:srgbClr val="000000"/>
              </a:solidFill>
              <a:latin typeface="Calibri" panose="020F0502020204030204" pitchFamily="34" charset="0"/>
            </a:endParaRPr>
          </a:p>
          <a:p>
            <a:pPr marR="164000"/>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3ABE0A2C-C5CE-44C5-9B94-4A357913AB65}"/>
              </a:ext>
            </a:extLst>
          </p:cNvPr>
          <p:cNvSpPr txBox="1"/>
          <p:nvPr/>
        </p:nvSpPr>
        <p:spPr>
          <a:xfrm>
            <a:off x="586740" y="1565697"/>
            <a:ext cx="10986867" cy="6370975"/>
          </a:xfrm>
          <a:prstGeom prst="rect">
            <a:avLst/>
          </a:prstGeom>
          <a:noFill/>
        </p:spPr>
        <p:txBody>
          <a:bodyPr wrap="square" rtlCol="0">
            <a:spAutoFit/>
          </a:bodyPr>
          <a:lstStyle/>
          <a:p>
            <a:r>
              <a:rPr lang="en-US" sz="1600" dirty="0"/>
              <a:t>Jeffersonville Soccer Club is committed to providing a fun and safe environment for all of its players, volunteers, parents and spectators.  While the spread of COVID 19 and other types of viruses are difficult to control, JSC is implementing rules and protocols designed to mitigate these types of risks.  Actions regarding COVID 19 are fluid and frequently changing.  JSC will amend our plan as necessary.</a:t>
            </a:r>
          </a:p>
          <a:p>
            <a:pPr marL="342900" indent="-342900">
              <a:buFont typeface="+mj-lt"/>
              <a:buAutoNum type="arabicPeriod"/>
            </a:pPr>
            <a:endParaRPr lang="en-US" sz="1600" dirty="0"/>
          </a:p>
          <a:p>
            <a:r>
              <a:rPr lang="en-US" sz="1600" b="1" u="sng" dirty="0"/>
              <a:t>Rules</a:t>
            </a:r>
          </a:p>
          <a:p>
            <a:endParaRPr lang="en-US" sz="1600" dirty="0"/>
          </a:p>
          <a:p>
            <a:pPr marL="342900" indent="-342900">
              <a:buFont typeface="+mj-lt"/>
              <a:buAutoNum type="arabicPeriod"/>
            </a:pPr>
            <a:r>
              <a:rPr lang="en-US" sz="1600" dirty="0"/>
              <a:t>All Parents, Players, and spectators are required to follow any rules or directions given by a coach or JSC Board Member.  If any rule or direction is not followed, JSC (solely at its discretion), may excuse the individual from the facility or cancel the activity.</a:t>
            </a:r>
          </a:p>
          <a:p>
            <a:pPr marL="342900" indent="-342900">
              <a:buFont typeface="+mj-lt"/>
              <a:buAutoNum type="arabicPeriod"/>
            </a:pPr>
            <a:r>
              <a:rPr lang="en-US" sz="1600" dirty="0"/>
              <a:t>Parents/spectators are able to attend soccer practices (this is not recommended, but allowed if a parent feels it is necessary).  JSC requires that only 1 parent/spectator per player attends games.   Social distancing of 6 feet must be maintained and face coverings must be worn at all times by both spectators and coaches.  Players are required to wear face coverings while walking to and from the field.  Players may be required to wear face coverings during all soccer activities.  Coaches will advise when this is required.</a:t>
            </a:r>
          </a:p>
          <a:p>
            <a:pPr marL="342900" indent="-342900">
              <a:buFont typeface="+mj-lt"/>
              <a:buAutoNum type="arabicPeriod"/>
            </a:pPr>
            <a:r>
              <a:rPr lang="en-US" sz="1600" dirty="0"/>
              <a:t>No Player, Parent, Guardian or spectator should attend a soccer activity if they are not feeling well. Parents are required to screen their players before each soccer activity and if they are displaying symptoms of COVID 19, player should not attend soccer activities.  Symptoms may include, but not limited to fever or chills, cough, shortness of breath or difficulty breathing, fatigue, muscle/body aches, headache, loss of taste or smell, sore throat, congestion or runny nose, nausea or vomiting, or diarrhea. If a coach or board member observes a person with these symptoms, the person will be asked to leave the facility immediately.</a:t>
            </a:r>
          </a:p>
          <a:p>
            <a:endParaRPr lang="en-US" dirty="0"/>
          </a:p>
          <a:p>
            <a:endParaRPr lang="en-US" dirty="0"/>
          </a:p>
          <a:p>
            <a:endParaRPr lang="en-US" dirty="0"/>
          </a:p>
          <a:p>
            <a:endParaRPr lang="en-US" dirty="0"/>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86823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Return to Play Practice Plan</a:t>
            </a:r>
          </a:p>
          <a:p>
            <a:pPr algn="ctr"/>
            <a:r>
              <a:rPr lang="en-US" dirty="0"/>
              <a:t>Rules and Protocols</a:t>
            </a:r>
          </a:p>
        </p:txBody>
      </p:sp>
      <p:sp>
        <p:nvSpPr>
          <p:cNvPr id="2" name="Rectangle 1">
            <a:extLst>
              <a:ext uri="{FF2B5EF4-FFF2-40B4-BE49-F238E27FC236}">
                <a16:creationId xmlns:a16="http://schemas.microsoft.com/office/drawing/2014/main" id="{631783AB-8953-4A9E-A3DE-CBEB776D0097}"/>
              </a:ext>
            </a:extLst>
          </p:cNvPr>
          <p:cNvSpPr/>
          <p:nvPr/>
        </p:nvSpPr>
        <p:spPr>
          <a:xfrm>
            <a:off x="703385" y="1490008"/>
            <a:ext cx="10986867" cy="923330"/>
          </a:xfrm>
          <a:prstGeom prst="rect">
            <a:avLst/>
          </a:prstGeom>
        </p:spPr>
        <p:txBody>
          <a:bodyPr wrap="square">
            <a:spAutoFit/>
          </a:bodyPr>
          <a:lstStyle/>
          <a:p>
            <a:pPr marR="164000"/>
            <a:endParaRPr lang="en-US" dirty="0">
              <a:solidFill>
                <a:srgbClr val="000000"/>
              </a:solidFill>
              <a:latin typeface="Calibri" panose="020F0502020204030204" pitchFamily="34" charset="0"/>
            </a:endParaRPr>
          </a:p>
          <a:p>
            <a:pPr marR="164000"/>
            <a:endParaRPr lang="en-US" dirty="0">
              <a:solidFill>
                <a:srgbClr val="000000"/>
              </a:solidFill>
              <a:latin typeface="Calibri" panose="020F0502020204030204" pitchFamily="34" charset="0"/>
            </a:endParaRPr>
          </a:p>
          <a:p>
            <a:pPr marR="164000"/>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3ABE0A2C-C5CE-44C5-9B94-4A357913AB65}"/>
              </a:ext>
            </a:extLst>
          </p:cNvPr>
          <p:cNvSpPr txBox="1"/>
          <p:nvPr/>
        </p:nvSpPr>
        <p:spPr>
          <a:xfrm>
            <a:off x="586740" y="1565697"/>
            <a:ext cx="10986867" cy="6709529"/>
          </a:xfrm>
          <a:prstGeom prst="rect">
            <a:avLst/>
          </a:prstGeom>
          <a:noFill/>
        </p:spPr>
        <p:txBody>
          <a:bodyPr wrap="square" rtlCol="0">
            <a:spAutoFit/>
          </a:bodyPr>
          <a:lstStyle/>
          <a:p>
            <a:r>
              <a:rPr lang="en-US" b="1" u="sng" dirty="0"/>
              <a:t>Protocols</a:t>
            </a:r>
          </a:p>
          <a:p>
            <a:pPr marL="342900" indent="-342900">
              <a:buFont typeface="+mj-lt"/>
              <a:buAutoNum type="arabicPeriod"/>
            </a:pPr>
            <a:r>
              <a:rPr lang="en-US" dirty="0"/>
              <a:t>Practice start and end times will be staggered, to the extent possible, by team to limit the number of people entering and exiting the facility.</a:t>
            </a:r>
          </a:p>
          <a:p>
            <a:pPr marL="342900" indent="-342900">
              <a:buFont typeface="+mj-lt"/>
              <a:buAutoNum type="arabicPeriod"/>
            </a:pPr>
            <a:r>
              <a:rPr lang="en-US" dirty="0"/>
              <a:t>Players and families should not congregate together in groups before, during or after a soccer activity.  Families should enter and depart the facility quickly.</a:t>
            </a:r>
          </a:p>
          <a:p>
            <a:pPr marL="342900" indent="-342900">
              <a:buFont typeface="+mj-lt"/>
              <a:buAutoNum type="arabicPeriod"/>
            </a:pPr>
            <a:r>
              <a:rPr lang="en-US" dirty="0"/>
              <a:t>All players must sanitize hands before activities, the Club will provide each team with sanitizer.</a:t>
            </a:r>
          </a:p>
          <a:p>
            <a:pPr marL="342900" indent="-342900">
              <a:buFont typeface="+mj-lt"/>
              <a:buAutoNum type="arabicPeriod"/>
            </a:pPr>
            <a:r>
              <a:rPr lang="en-US" dirty="0"/>
              <a:t>Social distancing will be employed by coaches during practices and breaks.</a:t>
            </a:r>
          </a:p>
          <a:p>
            <a:pPr marL="342900" indent="-342900">
              <a:buFont typeface="+mj-lt"/>
              <a:buAutoNum type="arabicPeriod"/>
            </a:pPr>
            <a:r>
              <a:rPr lang="en-US" dirty="0"/>
              <a:t>Coaches must wear face coverings covering their mouth and nose during practices.</a:t>
            </a:r>
          </a:p>
          <a:p>
            <a:pPr marL="342900" indent="-342900">
              <a:buFont typeface="+mj-lt"/>
              <a:buAutoNum type="arabicPeriod"/>
            </a:pPr>
            <a:r>
              <a:rPr lang="en-US" dirty="0"/>
              <a:t>Players must wear face coverings during breaks in play.  Face coverings may be required during all </a:t>
            </a:r>
            <a:r>
              <a:rPr lang="en-US"/>
              <a:t>soccer activities.</a:t>
            </a:r>
            <a:endParaRPr lang="en-US" dirty="0"/>
          </a:p>
          <a:p>
            <a:pPr marL="342900" indent="-342900">
              <a:buFont typeface="+mj-lt"/>
              <a:buAutoNum type="arabicPeriod"/>
            </a:pPr>
            <a:r>
              <a:rPr lang="en-US" dirty="0"/>
              <a:t>Players are not allowed to share water.</a:t>
            </a:r>
          </a:p>
          <a:p>
            <a:pPr marL="342900" indent="-342900">
              <a:buFont typeface="+mj-lt"/>
              <a:buAutoNum type="arabicPeriod"/>
            </a:pPr>
            <a:r>
              <a:rPr lang="en-US" dirty="0"/>
              <a:t>Coaches must sanitize all equipment before/after each practice.  Each team will be supplied with disinfectant and gloves by the club.  JSC disinfectant guidelines must be followed.  Please see Appendix A.</a:t>
            </a:r>
          </a:p>
          <a:p>
            <a:pPr marL="342900" indent="-342900">
              <a:buFont typeface="+mj-lt"/>
              <a:buAutoNum type="arabicPeriod"/>
            </a:pPr>
            <a:r>
              <a:rPr lang="en-US" dirty="0"/>
              <a:t>Coaches will wash all scrimmage vests after each practice.</a:t>
            </a:r>
          </a:p>
          <a:p>
            <a:pPr marL="342900" indent="-342900">
              <a:buFont typeface="+mj-lt"/>
              <a:buAutoNum type="arabicPeriod"/>
            </a:pPr>
            <a:r>
              <a:rPr lang="en-US" dirty="0"/>
              <a:t>Handshakes or other celebrations where contact is involved will not be permitted.  Coaches and player can get creative in alternative approaches.</a:t>
            </a:r>
          </a:p>
          <a:p>
            <a:pPr marL="342900" indent="-342900">
              <a:buFont typeface="+mj-lt"/>
              <a:buAutoNum type="arabicPeriod"/>
            </a:pPr>
            <a:r>
              <a:rPr lang="en-US" dirty="0"/>
              <a:t>Limited number of players and coaches allowed on a field at one time.</a:t>
            </a:r>
          </a:p>
          <a:p>
            <a:pPr marL="342900" indent="-342900">
              <a:buFont typeface="+mj-lt"/>
              <a:buAutoNum type="arabicPeriod"/>
            </a:pPr>
            <a:r>
              <a:rPr lang="en-US" dirty="0"/>
              <a:t>Coaches are required to maintain an attendance log for each soccer activity.</a:t>
            </a:r>
          </a:p>
          <a:p>
            <a:endParaRPr lang="en-US" dirty="0"/>
          </a:p>
          <a:p>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361999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Action Plan for  COVID 19 Incident  </a:t>
            </a:r>
          </a:p>
        </p:txBody>
      </p:sp>
      <p:sp>
        <p:nvSpPr>
          <p:cNvPr id="8" name="TextBox 7">
            <a:extLst>
              <a:ext uri="{FF2B5EF4-FFF2-40B4-BE49-F238E27FC236}">
                <a16:creationId xmlns:a16="http://schemas.microsoft.com/office/drawing/2014/main" id="{E473186E-5502-40C3-87AC-F59D16E3DA1E}"/>
              </a:ext>
            </a:extLst>
          </p:cNvPr>
          <p:cNvSpPr txBox="1"/>
          <p:nvPr/>
        </p:nvSpPr>
        <p:spPr>
          <a:xfrm>
            <a:off x="586740" y="1551629"/>
            <a:ext cx="11018520" cy="4955203"/>
          </a:xfrm>
          <a:prstGeom prst="rect">
            <a:avLst/>
          </a:prstGeom>
          <a:noFill/>
        </p:spPr>
        <p:txBody>
          <a:bodyPr wrap="square" rtlCol="0">
            <a:spAutoFit/>
          </a:bodyPr>
          <a:lstStyle/>
          <a:p>
            <a:r>
              <a:rPr lang="en-US" sz="1600" dirty="0"/>
              <a:t>COVID 19 – Coordinator</a:t>
            </a:r>
          </a:p>
          <a:p>
            <a:pPr marL="742950" lvl="1" indent="-285750">
              <a:buFont typeface="Arial" panose="020B0604020202020204" pitchFamily="34" charset="0"/>
              <a:buChar char="•"/>
            </a:pPr>
            <a:r>
              <a:rPr lang="en-US" sz="1600" dirty="0"/>
              <a:t>President, Jeff Winters</a:t>
            </a:r>
          </a:p>
          <a:p>
            <a:pPr marL="742950" lvl="1" indent="-285750">
              <a:buFont typeface="Arial" panose="020B0604020202020204" pitchFamily="34" charset="0"/>
              <a:buChar char="•"/>
            </a:pPr>
            <a:r>
              <a:rPr lang="en-US" sz="1600" dirty="0"/>
              <a:t>Email – </a:t>
            </a:r>
            <a:r>
              <a:rPr lang="en-US" sz="1600" dirty="0">
                <a:hlinkClick r:id="rId4"/>
              </a:rPr>
              <a:t>jwinters@jvillesc.com</a:t>
            </a:r>
            <a:r>
              <a:rPr lang="en-US" sz="1600" dirty="0"/>
              <a:t> </a:t>
            </a:r>
          </a:p>
          <a:p>
            <a:pPr marL="742950" lvl="1" indent="-285750">
              <a:buFont typeface="Arial" panose="020B0604020202020204" pitchFamily="34" charset="0"/>
              <a:buChar char="•"/>
            </a:pPr>
            <a:r>
              <a:rPr lang="en-US" sz="1600" dirty="0"/>
              <a:t>Phone – 215-435-7817</a:t>
            </a:r>
          </a:p>
          <a:p>
            <a:endParaRPr lang="en-US" sz="1600" dirty="0"/>
          </a:p>
          <a:p>
            <a:endParaRPr lang="en-US" sz="1600" dirty="0"/>
          </a:p>
          <a:p>
            <a:r>
              <a:rPr lang="en-US" sz="1600" dirty="0"/>
              <a:t>If a player tests positive for COVID 19 or has been around a person who had COVID 19, the following protocols must be followed:</a:t>
            </a:r>
          </a:p>
          <a:p>
            <a:pPr marL="800100" lvl="1" indent="-342900">
              <a:buFont typeface="+mj-lt"/>
              <a:buAutoNum type="arabicPeriod"/>
            </a:pPr>
            <a:r>
              <a:rPr lang="en-US" sz="1600" dirty="0"/>
              <a:t>If a player exhibits symptoms during soccer activities, the player will be sent home.</a:t>
            </a:r>
          </a:p>
          <a:p>
            <a:pPr marL="800100" lvl="1" indent="-342900">
              <a:buFont typeface="+mj-lt"/>
              <a:buAutoNum type="arabicPeriod"/>
            </a:pPr>
            <a:r>
              <a:rPr lang="en-US" sz="1600" dirty="0"/>
              <a:t>Player’s parent is to report the incident to the club President, Jeff Winters by either sending an email to </a:t>
            </a:r>
            <a:r>
              <a:rPr lang="en-US" sz="1600" dirty="0">
                <a:hlinkClick r:id="rId4"/>
              </a:rPr>
              <a:t>jwinters@jvillesc.com</a:t>
            </a:r>
            <a:r>
              <a:rPr lang="en-US" sz="1600" dirty="0"/>
              <a:t> or calling at 215-435-7817. </a:t>
            </a:r>
          </a:p>
          <a:p>
            <a:pPr marL="800100" lvl="1" indent="-342900">
              <a:buFont typeface="+mj-lt"/>
              <a:buAutoNum type="arabicPeriod"/>
            </a:pPr>
            <a:r>
              <a:rPr lang="en-US" sz="1600" dirty="0"/>
              <a:t>Incident will be maintained in a log.</a:t>
            </a:r>
          </a:p>
          <a:p>
            <a:pPr marL="800100" lvl="1" indent="-342900">
              <a:buFont typeface="+mj-lt"/>
              <a:buAutoNum type="arabicPeriod"/>
            </a:pPr>
            <a:r>
              <a:rPr lang="en-US" sz="1600" dirty="0"/>
              <a:t>Incident will be reported to the Montgomery County Department of Health and Human Services (Michel Masters – </a:t>
            </a:r>
            <a:r>
              <a:rPr lang="en-US" sz="1600" dirty="0">
                <a:hlinkClick r:id="rId5"/>
              </a:rPr>
              <a:t>mmasters@montcopa.com</a:t>
            </a:r>
            <a:r>
              <a:rPr lang="en-US" sz="1600" dirty="0"/>
              <a:t>) .</a:t>
            </a:r>
          </a:p>
          <a:p>
            <a:pPr marL="800100" lvl="1" indent="-342900">
              <a:buFont typeface="+mj-lt"/>
              <a:buAutoNum type="arabicPeriod"/>
            </a:pPr>
            <a:r>
              <a:rPr lang="en-US" sz="1600" dirty="0"/>
              <a:t>Player will be permitted to return to soccer activities when the </a:t>
            </a:r>
            <a:r>
              <a:rPr lang="en-US" sz="1600" dirty="0">
                <a:hlinkClick r:id="rId6"/>
              </a:rPr>
              <a:t>CDC guidelines for When You Can Be Around Others</a:t>
            </a:r>
            <a:r>
              <a:rPr lang="en-US" sz="1600" dirty="0"/>
              <a:t> have been met AND a physician provides a note indicating that the player is able to return to soccer activities.</a:t>
            </a:r>
            <a:br>
              <a:rPr lang="en-US" sz="1600" dirty="0"/>
            </a:br>
            <a:endParaRPr lang="en-US" sz="1600" dirty="0"/>
          </a:p>
          <a:p>
            <a:r>
              <a:rPr lang="en-US" sz="2800" dirty="0"/>
              <a:t>*All COVID 19 incidents must be reported to the coordinator immediately.*</a:t>
            </a:r>
          </a:p>
          <a:p>
            <a:endParaRPr lang="en-US" sz="1600" dirty="0"/>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8113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646331"/>
          </a:xfrm>
          <a:prstGeom prst="rect">
            <a:avLst/>
          </a:prstGeom>
          <a:noFill/>
        </p:spPr>
        <p:txBody>
          <a:bodyPr wrap="square" rtlCol="0">
            <a:spAutoFit/>
          </a:bodyPr>
          <a:lstStyle/>
          <a:p>
            <a:pPr algn="ctr"/>
            <a:r>
              <a:rPr lang="en-US" dirty="0"/>
              <a:t>COVID 19 Plan – General Hygiene and Safety Guidelines</a:t>
            </a:r>
          </a:p>
        </p:txBody>
      </p:sp>
      <p:sp>
        <p:nvSpPr>
          <p:cNvPr id="14" name="TextBox 13"/>
          <p:cNvSpPr txBox="1"/>
          <p:nvPr/>
        </p:nvSpPr>
        <p:spPr>
          <a:xfrm>
            <a:off x="457200" y="1571469"/>
            <a:ext cx="11475720" cy="4770537"/>
          </a:xfrm>
          <a:prstGeom prst="rect">
            <a:avLst/>
          </a:prstGeom>
          <a:noFill/>
        </p:spPr>
        <p:txBody>
          <a:bodyPr wrap="square" rtlCol="0">
            <a:spAutoFit/>
          </a:bodyPr>
          <a:lstStyle/>
          <a:p>
            <a:pPr marL="285750" indent="-285750">
              <a:buFont typeface="Wingdings" panose="05000000000000000000" pitchFamily="2" charset="2"/>
              <a:buChar char="q"/>
            </a:pPr>
            <a:r>
              <a:rPr lang="en-US" dirty="0"/>
              <a:t>Wash your hands frequently</a:t>
            </a:r>
          </a:p>
          <a:p>
            <a:pPr marL="285750" indent="-285750">
              <a:buFont typeface="Wingdings" panose="05000000000000000000" pitchFamily="2" charset="2"/>
              <a:buChar char="q"/>
            </a:pPr>
            <a:r>
              <a:rPr lang="en-US" dirty="0"/>
              <a:t>Have hand sanitizer available for all at times. </a:t>
            </a:r>
          </a:p>
          <a:p>
            <a:pPr marL="285750" indent="-285750">
              <a:buFont typeface="Wingdings" panose="05000000000000000000" pitchFamily="2" charset="2"/>
              <a:buChar char="q"/>
            </a:pPr>
            <a:r>
              <a:rPr lang="en-US" dirty="0"/>
              <a:t>No sharing of water, snacks or equipment</a:t>
            </a:r>
          </a:p>
          <a:p>
            <a:pPr marL="285750" indent="-285750">
              <a:buFont typeface="Wingdings" panose="05000000000000000000" pitchFamily="2" charset="2"/>
              <a:buChar char="q"/>
            </a:pPr>
            <a:r>
              <a:rPr lang="en-US" dirty="0"/>
              <a:t>No shaking hands, high fives, fist bump, hugs, etc.</a:t>
            </a:r>
          </a:p>
          <a:p>
            <a:pPr marL="285750" indent="-285750">
              <a:buFont typeface="Wingdings" panose="05000000000000000000" pitchFamily="2" charset="2"/>
              <a:buChar char="q"/>
            </a:pPr>
            <a:r>
              <a:rPr lang="en-US" dirty="0"/>
              <a:t>Social distancing = 6 feet apart</a:t>
            </a:r>
          </a:p>
          <a:p>
            <a:pPr marL="285750" indent="-285750">
              <a:buFont typeface="Wingdings" panose="05000000000000000000" pitchFamily="2" charset="2"/>
              <a:buChar char="q"/>
            </a:pPr>
            <a:r>
              <a:rPr lang="en-US" dirty="0"/>
              <a:t>No player or coach can attend practice or game if they are feeling sick.</a:t>
            </a:r>
          </a:p>
          <a:p>
            <a:pPr marL="285750" indent="-285750">
              <a:buFont typeface="Wingdings" panose="05000000000000000000" pitchFamily="2" charset="2"/>
              <a:buChar char="q"/>
            </a:pPr>
            <a:r>
              <a:rPr lang="en-US" dirty="0"/>
              <a:t>Sick players or coaches must quarantine as required by CDC/PA Dept. of Health. Can only return with a Doctor’s approval. Must show notice to the club.</a:t>
            </a:r>
          </a:p>
          <a:p>
            <a:pPr marL="285750" indent="-285750">
              <a:buFont typeface="Wingdings" panose="05000000000000000000" pitchFamily="2" charset="2"/>
              <a:buChar char="q"/>
            </a:pPr>
            <a:r>
              <a:rPr lang="en-US" dirty="0"/>
              <a:t>Disinfect all training equipment-cones, goals, flags etc.  </a:t>
            </a:r>
          </a:p>
          <a:p>
            <a:pPr marL="285750" indent="-285750">
              <a:buFont typeface="Wingdings" panose="05000000000000000000" pitchFamily="2" charset="2"/>
              <a:buChar char="q"/>
            </a:pPr>
            <a:r>
              <a:rPr lang="en-US" dirty="0"/>
              <a:t>Coaches to wear a face covering as per CDC/PA Dept. of Health guidelines</a:t>
            </a:r>
          </a:p>
          <a:p>
            <a:pPr marL="285750" indent="-285750">
              <a:buFont typeface="Wingdings" panose="05000000000000000000" pitchFamily="2" charset="2"/>
              <a:buChar char="q"/>
            </a:pPr>
            <a:r>
              <a:rPr lang="en-US" dirty="0"/>
              <a:t>Players to wear face covering when not involved in soccer activities or on the bench. Player may wear face covering during activity at parents or players discretion.</a:t>
            </a:r>
          </a:p>
          <a:p>
            <a:pPr marL="285750" indent="-285750">
              <a:buFont typeface="Wingdings" panose="05000000000000000000" pitchFamily="2" charset="2"/>
              <a:buChar char="q"/>
            </a:pPr>
            <a:r>
              <a:rPr lang="en-US" dirty="0"/>
              <a:t>Scrimmage vests washed after every session. </a:t>
            </a:r>
          </a:p>
          <a:p>
            <a:pPr marL="285750" indent="-285750">
              <a:buFont typeface="Wingdings" panose="05000000000000000000" pitchFamily="2" charset="2"/>
              <a:buChar char="q"/>
            </a:pPr>
            <a:r>
              <a:rPr lang="en-US" dirty="0"/>
              <a:t>Each ball sanitized before/after every practice or game. </a:t>
            </a:r>
          </a:p>
          <a:p>
            <a:pPr marL="285750" indent="-285750">
              <a:buFont typeface="Wingdings" panose="05000000000000000000" pitchFamily="2" charset="2"/>
              <a:buChar char="q"/>
            </a:pPr>
            <a:r>
              <a:rPr lang="en-US" dirty="0"/>
              <a:t>Only one coach may attend to an injured player. Must wear face covering and gloves.</a:t>
            </a:r>
          </a:p>
          <a:p>
            <a:pPr marL="285750" indent="-285750">
              <a:buFont typeface="Wingdings" panose="05000000000000000000" pitchFamily="2" charset="2"/>
              <a:buChar char="q"/>
            </a:pPr>
            <a:r>
              <a:rPr lang="en-US" dirty="0"/>
              <a:t>Minimize contact with other teams before, during and after each session</a:t>
            </a:r>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335972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369332"/>
          </a:xfrm>
          <a:prstGeom prst="rect">
            <a:avLst/>
          </a:prstGeom>
          <a:noFill/>
        </p:spPr>
        <p:txBody>
          <a:bodyPr wrap="square" rtlCol="0">
            <a:spAutoFit/>
          </a:bodyPr>
          <a:lstStyle/>
          <a:p>
            <a:pPr algn="ctr"/>
            <a:r>
              <a:rPr lang="en-US" dirty="0"/>
              <a:t>COVID 19 Plan – Parent/Guardian Guidelines</a:t>
            </a:r>
          </a:p>
        </p:txBody>
      </p:sp>
      <p:sp>
        <p:nvSpPr>
          <p:cNvPr id="14" name="TextBox 13"/>
          <p:cNvSpPr txBox="1"/>
          <p:nvPr/>
        </p:nvSpPr>
        <p:spPr>
          <a:xfrm>
            <a:off x="457200" y="1571469"/>
            <a:ext cx="11475720" cy="477053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Comply with Commonwealth of Pennsylvania, Eastern Pennsylvania Youth Soccer and any additional club directives or requirements. Share information with your son or daughter.</a:t>
            </a:r>
          </a:p>
          <a:p>
            <a:pPr marL="285750" indent="-285750">
              <a:buFont typeface="Wingdings" panose="05000000000000000000" pitchFamily="2" charset="2"/>
              <a:buChar char="ü"/>
            </a:pPr>
            <a:r>
              <a:rPr lang="en-US" sz="1600" dirty="0"/>
              <a:t>No signs of COVID-19 for the player the past 14 days and no known exposure before sending him or her to training.  Sick players and coaches must stay at home and follow appropriate health guidelines.</a:t>
            </a:r>
          </a:p>
          <a:p>
            <a:pPr marL="285750" indent="-285750">
              <a:buFont typeface="Wingdings" panose="05000000000000000000" pitchFamily="2" charset="2"/>
              <a:buChar char="ü"/>
            </a:pPr>
            <a:r>
              <a:rPr lang="en-US" sz="1600" dirty="0"/>
              <a:t>Access facilities using the Padden Park Access Map.</a:t>
            </a:r>
          </a:p>
          <a:p>
            <a:pPr marL="285750" indent="-285750">
              <a:buFont typeface="Wingdings" panose="05000000000000000000" pitchFamily="2" charset="2"/>
              <a:buChar char="ü"/>
            </a:pPr>
            <a:r>
              <a:rPr lang="en-US" sz="1600" dirty="0"/>
              <a:t>Determine if you want your child to wear a face covering during training.</a:t>
            </a:r>
          </a:p>
          <a:p>
            <a:pPr marL="285750" indent="-285750">
              <a:buFont typeface="Wingdings" panose="05000000000000000000" pitchFamily="2" charset="2"/>
              <a:buChar char="ü"/>
            </a:pPr>
            <a:r>
              <a:rPr lang="en-US" sz="1600" dirty="0"/>
              <a:t>Sanitize and wash all equipment and uniforms after training or games.</a:t>
            </a:r>
          </a:p>
          <a:p>
            <a:pPr marL="285750" indent="-285750">
              <a:buFont typeface="Wingdings" panose="05000000000000000000" pitchFamily="2" charset="2"/>
              <a:buChar char="ü"/>
            </a:pPr>
            <a:r>
              <a:rPr lang="en-US" sz="1600" dirty="0"/>
              <a:t>Pack hand sanitizer and a face covering in his or her bag.</a:t>
            </a:r>
          </a:p>
          <a:p>
            <a:pPr marL="285750" indent="-285750">
              <a:buFont typeface="Wingdings" panose="05000000000000000000" pitchFamily="2" charset="2"/>
              <a:buChar char="ü"/>
            </a:pPr>
            <a:r>
              <a:rPr lang="en-US" sz="1600" dirty="0"/>
              <a:t>Spectators are not essential to training and not recommended to attend, however, it may be necessary for younger players. Please consult with your coach.  Spectators must wear face coverings while attending soccer activities.</a:t>
            </a:r>
          </a:p>
          <a:p>
            <a:pPr marL="285750" indent="-285750">
              <a:buFont typeface="Wingdings" panose="05000000000000000000" pitchFamily="2" charset="2"/>
              <a:buChar char="ü"/>
            </a:pPr>
            <a:r>
              <a:rPr lang="en-US" sz="1600" dirty="0"/>
              <a:t>Comply with social distancing and face covering directives. Adhere to rules of the club regarding attending training session.</a:t>
            </a:r>
          </a:p>
          <a:p>
            <a:pPr marL="285750" indent="-285750">
              <a:buFont typeface="Wingdings" panose="05000000000000000000" pitchFamily="2" charset="2"/>
              <a:buChar char="ü"/>
            </a:pPr>
            <a:r>
              <a:rPr lang="en-US" sz="1600" dirty="0"/>
              <a:t>Direct your child to never share water, snacks or equipment.</a:t>
            </a:r>
          </a:p>
          <a:p>
            <a:pPr marL="285750" indent="-285750">
              <a:buFont typeface="Wingdings" panose="05000000000000000000" pitchFamily="2" charset="2"/>
              <a:buChar char="ü"/>
            </a:pPr>
            <a:r>
              <a:rPr lang="en-US" sz="1600" dirty="0"/>
              <a:t>Notify club </a:t>
            </a:r>
            <a:r>
              <a:rPr lang="en-US" sz="1600" dirty="0" err="1"/>
              <a:t>Covid</a:t>
            </a:r>
            <a:r>
              <a:rPr lang="en-US" sz="1600" dirty="0"/>
              <a:t> Coordinator and coach should your child become ill.</a:t>
            </a:r>
          </a:p>
          <a:p>
            <a:pPr marL="285750" indent="-285750">
              <a:buFont typeface="Wingdings" panose="05000000000000000000" pitchFamily="2" charset="2"/>
              <a:buChar char="ü"/>
            </a:pPr>
            <a:r>
              <a:rPr lang="en-US" sz="1600" dirty="0"/>
              <a:t>Do not assist coach or coaches with equipment at the beginning or end of practice unless requested to by a coach.</a:t>
            </a:r>
          </a:p>
          <a:p>
            <a:pPr marL="285750" indent="-285750">
              <a:buFont typeface="Wingdings" panose="05000000000000000000" pitchFamily="2" charset="2"/>
              <a:buChar char="ü"/>
            </a:pPr>
            <a:r>
              <a:rPr lang="en-US" sz="1600" dirty="0"/>
              <a:t>Ball goes off touchline or end line allow players or coach to retrieve the ball.</a:t>
            </a:r>
          </a:p>
          <a:p>
            <a:pPr marL="285750" indent="-285750">
              <a:buFont typeface="Wingdings" panose="05000000000000000000" pitchFamily="2" charset="2"/>
              <a:buChar char="ü"/>
            </a:pPr>
            <a:r>
              <a:rPr lang="en-US" sz="1600" dirty="0"/>
              <a:t>Parents make the ultimate decision on their child's attendance/participation.</a:t>
            </a:r>
          </a:p>
          <a:p>
            <a:pPr marL="285750" indent="-285750">
              <a:buFont typeface="Wingdings" panose="05000000000000000000" pitchFamily="2" charset="2"/>
              <a:buChar char="ü"/>
            </a:pPr>
            <a:r>
              <a:rPr lang="en-US" sz="1600" dirty="0"/>
              <a:t>Parents </a:t>
            </a:r>
            <a:r>
              <a:rPr lang="en-US" sz="1600" b="1" u="sng" dirty="0"/>
              <a:t>MUST</a:t>
            </a:r>
            <a:r>
              <a:rPr lang="en-US" sz="1600" dirty="0"/>
              <a:t> mark player attendance on Team Snap app.</a:t>
            </a:r>
          </a:p>
          <a:p>
            <a:pPr marL="285750" indent="-285750">
              <a:buFont typeface="Wingdings" panose="05000000000000000000" pitchFamily="2" charset="2"/>
              <a:buChar char="ü"/>
            </a:pPr>
            <a:r>
              <a:rPr lang="en-US" sz="1600" dirty="0"/>
              <a:t>Parents </a:t>
            </a:r>
            <a:r>
              <a:rPr lang="en-US" sz="1600" b="1" u="sng" dirty="0"/>
              <a:t>MUST</a:t>
            </a:r>
            <a:r>
              <a:rPr lang="en-US" sz="1600" dirty="0"/>
              <a:t> complete the registration process for the 2020/2021 season </a:t>
            </a:r>
            <a:r>
              <a:rPr lang="en-US" sz="1600" b="1" u="sng" dirty="0"/>
              <a:t>BEFORE</a:t>
            </a:r>
            <a:r>
              <a:rPr lang="en-US" sz="1600" dirty="0"/>
              <a:t> your child begins to participate.</a:t>
            </a:r>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250400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25954"/>
            <a:ext cx="4443046" cy="369332"/>
          </a:xfrm>
          <a:prstGeom prst="rect">
            <a:avLst/>
          </a:prstGeom>
          <a:noFill/>
        </p:spPr>
        <p:txBody>
          <a:bodyPr wrap="square" rtlCol="0">
            <a:spAutoFit/>
          </a:bodyPr>
          <a:lstStyle/>
          <a:p>
            <a:pPr algn="ctr"/>
            <a:r>
              <a:rPr lang="en-US" dirty="0"/>
              <a:t>COVID 19 Plan – Coaches Guidelines</a:t>
            </a:r>
          </a:p>
        </p:txBody>
      </p:sp>
      <p:sp>
        <p:nvSpPr>
          <p:cNvPr id="14" name="TextBox 13"/>
          <p:cNvSpPr txBox="1"/>
          <p:nvPr/>
        </p:nvSpPr>
        <p:spPr>
          <a:xfrm>
            <a:off x="586740" y="1565697"/>
            <a:ext cx="11018520" cy="5324535"/>
          </a:xfrm>
          <a:prstGeom prst="rect">
            <a:avLst/>
          </a:prstGeom>
          <a:noFill/>
        </p:spPr>
        <p:txBody>
          <a:bodyPr wrap="square" rtlCol="0">
            <a:spAutoFit/>
          </a:bodyPr>
          <a:lstStyle/>
          <a:p>
            <a:pPr marL="285750" indent="-285750">
              <a:buFont typeface="Wingdings" panose="05000000000000000000" pitchFamily="2" charset="2"/>
              <a:buChar char="ü"/>
            </a:pPr>
            <a:r>
              <a:rPr lang="en-US" dirty="0"/>
              <a:t>Comply with Commonwealth of Pennsylvania, Eastern Pennsylvania Youth Soccer and any additional club directives or requirements. </a:t>
            </a:r>
          </a:p>
          <a:p>
            <a:pPr marL="285750" indent="-285750">
              <a:buFont typeface="Wingdings" panose="05000000000000000000" pitchFamily="2" charset="2"/>
              <a:buChar char="ü"/>
            </a:pPr>
            <a:r>
              <a:rPr lang="en-US" dirty="0"/>
              <a:t>Reinforce directives, polices and protocols as necessary with parents and children.</a:t>
            </a:r>
          </a:p>
          <a:p>
            <a:pPr marL="285750" indent="-285750">
              <a:buFont typeface="Wingdings" panose="05000000000000000000" pitchFamily="2" charset="2"/>
              <a:buChar char="ü"/>
            </a:pPr>
            <a:r>
              <a:rPr lang="en-US" dirty="0"/>
              <a:t>As players arrive, inquire how they’re feeling. If they are ill or appear to be ill, send them home</a:t>
            </a:r>
          </a:p>
          <a:p>
            <a:pPr marL="285750" indent="-285750">
              <a:buFont typeface="Wingdings" panose="05000000000000000000" pitchFamily="2" charset="2"/>
              <a:buChar char="ü"/>
            </a:pPr>
            <a:r>
              <a:rPr lang="en-US" dirty="0"/>
              <a:t>Coaches are required to maintain an attendance log for each soccer activity.</a:t>
            </a:r>
          </a:p>
          <a:p>
            <a:pPr marL="285750" indent="-285750">
              <a:buFont typeface="Wingdings" panose="05000000000000000000" pitchFamily="2" charset="2"/>
              <a:buChar char="ü"/>
            </a:pPr>
            <a:r>
              <a:rPr lang="en-US" dirty="0"/>
              <a:t>Supply your medical kit or bag with gloves, extra face coverings, sanitizer, and facial tissues.</a:t>
            </a:r>
          </a:p>
          <a:p>
            <a:pPr marL="285750" indent="-285750">
              <a:buFont typeface="Wingdings" panose="05000000000000000000" pitchFamily="2" charset="2"/>
              <a:buChar char="ü"/>
            </a:pPr>
            <a:r>
              <a:rPr lang="en-US" dirty="0"/>
              <a:t>Implement social distancing where possible. Each player and their equipment must be at least six feet from the next player.</a:t>
            </a:r>
          </a:p>
          <a:p>
            <a:pPr marL="285750" indent="-285750">
              <a:buFont typeface="Wingdings" panose="05000000000000000000" pitchFamily="2" charset="2"/>
              <a:buChar char="ü"/>
            </a:pPr>
            <a:r>
              <a:rPr lang="en-US" dirty="0"/>
              <a:t>Coaches must wear face coverings at all times.</a:t>
            </a:r>
          </a:p>
          <a:p>
            <a:pPr marL="285750" indent="-285750">
              <a:buFont typeface="Wingdings" panose="05000000000000000000" pitchFamily="2" charset="2"/>
              <a:buChar char="ü"/>
            </a:pPr>
            <a:r>
              <a:rPr lang="en-US" dirty="0"/>
              <a:t>Players may wear face coverings during training at their discretion. Must wear when not engaged in soccer activity.</a:t>
            </a:r>
          </a:p>
          <a:p>
            <a:pPr marL="285750" indent="-285750">
              <a:buFont typeface="Wingdings" panose="05000000000000000000" pitchFamily="2" charset="2"/>
              <a:buChar char="ü"/>
            </a:pPr>
            <a:r>
              <a:rPr lang="en-US" dirty="0"/>
              <a:t>Sanitize all equipment after training.  Follow JSC disinfecting guidelines.</a:t>
            </a:r>
          </a:p>
          <a:p>
            <a:pPr marL="285750" indent="-285750">
              <a:buFont typeface="Wingdings" panose="05000000000000000000" pitchFamily="2" charset="2"/>
              <a:buChar char="ü"/>
            </a:pPr>
            <a:r>
              <a:rPr lang="en-US" dirty="0"/>
              <a:t>Scrimmage vests should be washed after each training.</a:t>
            </a:r>
          </a:p>
          <a:p>
            <a:pPr marL="285750" indent="-285750">
              <a:buFont typeface="Wingdings" panose="05000000000000000000" pitchFamily="2" charset="2"/>
              <a:buChar char="ü"/>
            </a:pPr>
            <a:r>
              <a:rPr lang="en-US" dirty="0"/>
              <a:t>Minimize interaction with other teams that train before or after you. Emphasize player should go straight to cars.</a:t>
            </a:r>
          </a:p>
          <a:p>
            <a:pPr marL="285750" indent="-285750">
              <a:buFont typeface="Wingdings" panose="05000000000000000000" pitchFamily="2" charset="2"/>
              <a:buChar char="ü"/>
            </a:pPr>
            <a:r>
              <a:rPr lang="en-US" dirty="0"/>
              <a:t>All soccer activities MUST be entered in Team Snap app and parents MUST mark attendance in this app.</a:t>
            </a:r>
          </a:p>
          <a:p>
            <a:pPr marL="285750" indent="-285750">
              <a:buFont typeface="Wingdings" panose="05000000000000000000" pitchFamily="2" charset="2"/>
              <a:buChar char="ü"/>
            </a:pPr>
            <a:r>
              <a:rPr lang="en-US" dirty="0"/>
              <a:t>Be positive, fun and engaging. Help the children acclimate and reintegrate. </a:t>
            </a:r>
          </a:p>
          <a:p>
            <a:endParaRPr lang="en-US" dirty="0"/>
          </a:p>
          <a:p>
            <a:endParaRPr lang="en-US" dirty="0"/>
          </a:p>
          <a:p>
            <a:pPr marL="285750" indent="-285750">
              <a:buFont typeface="Wingdings" panose="05000000000000000000" pitchFamily="2" charset="2"/>
              <a:buChar char="Ø"/>
            </a:pPr>
            <a:endParaRPr lang="en-US" sz="1600" dirty="0">
              <a:latin typeface="Comic Sans MS" panose="030F0702030302020204" pitchFamily="66" charset="0"/>
            </a:endParaRPr>
          </a:p>
        </p:txBody>
      </p:sp>
    </p:spTree>
    <p:extLst>
      <p:ext uri="{BB962C8B-B14F-4D97-AF65-F5344CB8AC3E}">
        <p14:creationId xmlns:p14="http://schemas.microsoft.com/office/powerpoint/2010/main" val="20042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898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447800" cy="138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0"/>
            <a:ext cx="1219200" cy="138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24200" y="255543"/>
            <a:ext cx="6096000" cy="523220"/>
          </a:xfrm>
          <a:prstGeom prst="rect">
            <a:avLst/>
          </a:prstGeom>
          <a:noFill/>
        </p:spPr>
        <p:txBody>
          <a:bodyPr wrap="square" rtlCol="0">
            <a:spAutoFit/>
          </a:bodyPr>
          <a:lstStyle/>
          <a:p>
            <a:r>
              <a:rPr lang="en-US" sz="2800" b="1" dirty="0">
                <a:latin typeface="Comic Sans MS" panose="030F0702030302020204" pitchFamily="66" charset="0"/>
                <a:ea typeface="Malgun Gothic" panose="020B0503020000020004" pitchFamily="34" charset="-127"/>
                <a:cs typeface="Aharoni" panose="02010803020104030203" pitchFamily="2" charset="-79"/>
              </a:rPr>
              <a:t>JEFFERSONVILLE SOCCER CLUB</a:t>
            </a:r>
          </a:p>
        </p:txBody>
      </p:sp>
      <p:sp>
        <p:nvSpPr>
          <p:cNvPr id="12" name="TextBox 11"/>
          <p:cNvSpPr txBox="1"/>
          <p:nvPr/>
        </p:nvSpPr>
        <p:spPr>
          <a:xfrm>
            <a:off x="3988777" y="714993"/>
            <a:ext cx="4443046" cy="369332"/>
          </a:xfrm>
          <a:prstGeom prst="rect">
            <a:avLst/>
          </a:prstGeom>
          <a:noFill/>
        </p:spPr>
        <p:txBody>
          <a:bodyPr wrap="square" rtlCol="0">
            <a:spAutoFit/>
          </a:bodyPr>
          <a:lstStyle/>
          <a:p>
            <a:pPr algn="ctr"/>
            <a:r>
              <a:rPr lang="en-US" dirty="0"/>
              <a:t>COVID 19 Plan – Padden Park Map (Practice) </a:t>
            </a:r>
          </a:p>
        </p:txBody>
      </p:sp>
      <p:sp>
        <p:nvSpPr>
          <p:cNvPr id="14" name="TextBox 13"/>
          <p:cNvSpPr txBox="1"/>
          <p:nvPr/>
        </p:nvSpPr>
        <p:spPr>
          <a:xfrm>
            <a:off x="7849772" y="1565697"/>
            <a:ext cx="3755488" cy="4462760"/>
          </a:xfrm>
          <a:prstGeom prst="rect">
            <a:avLst/>
          </a:prstGeom>
          <a:noFill/>
        </p:spPr>
        <p:txBody>
          <a:bodyPr wrap="square" rtlCol="0">
            <a:spAutoFit/>
          </a:bodyPr>
          <a:lstStyle/>
          <a:p>
            <a:endParaRPr lang="en-US" dirty="0"/>
          </a:p>
          <a:p>
            <a:pPr marL="285750" indent="-285750">
              <a:buFont typeface="Wingdings" panose="05000000000000000000" pitchFamily="2" charset="2"/>
              <a:buChar char="Ø"/>
            </a:pPr>
            <a:r>
              <a:rPr lang="en-US" sz="1400" dirty="0">
                <a:latin typeface="Comic Sans MS" panose="030F0702030302020204" pitchFamily="66" charset="0"/>
              </a:rPr>
              <a:t>Players dropped off at Oakland Drive Entrance</a:t>
            </a:r>
          </a:p>
          <a:p>
            <a:pPr marL="285750" indent="-285750">
              <a:buFont typeface="Wingdings" panose="05000000000000000000" pitchFamily="2" charset="2"/>
              <a:buChar char="Ø"/>
            </a:pPr>
            <a:r>
              <a:rPr lang="en-US" sz="1400" dirty="0">
                <a:latin typeface="Comic Sans MS" panose="030F0702030302020204" pitchFamily="66" charset="0"/>
              </a:rPr>
              <a:t>Parents of younger players who wish to stay at Padden, must park in the parking lot at Padden Park.</a:t>
            </a:r>
          </a:p>
          <a:p>
            <a:pPr marL="285750" indent="-285750">
              <a:buFont typeface="Wingdings" panose="05000000000000000000" pitchFamily="2" charset="2"/>
              <a:buChar char="Ø"/>
            </a:pPr>
            <a:r>
              <a:rPr lang="en-US" sz="1400" dirty="0">
                <a:latin typeface="Comic Sans MS" panose="030F0702030302020204" pitchFamily="66" charset="0"/>
              </a:rPr>
              <a:t>Green Arrows show the players path to the field</a:t>
            </a:r>
          </a:p>
          <a:p>
            <a:pPr marL="285750" indent="-285750">
              <a:buFont typeface="Wingdings" panose="05000000000000000000" pitchFamily="2" charset="2"/>
              <a:buChar char="Ø"/>
            </a:pPr>
            <a:r>
              <a:rPr lang="en-US" sz="1400" dirty="0">
                <a:latin typeface="Comic Sans MS" panose="030F0702030302020204" pitchFamily="66" charset="0"/>
              </a:rPr>
              <a:t>Players must exit the field by using the Padden Park Parking Lot</a:t>
            </a:r>
          </a:p>
          <a:p>
            <a:pPr marL="285750" indent="-285750">
              <a:buFont typeface="Wingdings" panose="05000000000000000000" pitchFamily="2" charset="2"/>
              <a:buChar char="Ø"/>
            </a:pPr>
            <a:r>
              <a:rPr lang="en-US" sz="1400" dirty="0">
                <a:latin typeface="Comic Sans MS" panose="030F0702030302020204" pitchFamily="66" charset="0"/>
              </a:rPr>
              <a:t>Practice start and end times will be staggered to foster social distancing</a:t>
            </a:r>
          </a:p>
          <a:p>
            <a:pPr marL="285750" indent="-285750">
              <a:buFont typeface="Wingdings" panose="05000000000000000000" pitchFamily="2" charset="2"/>
              <a:buChar char="Ø"/>
            </a:pPr>
            <a:r>
              <a:rPr lang="en-US" sz="1400" dirty="0">
                <a:latin typeface="Comic Sans MS" panose="030F0702030302020204" pitchFamily="66" charset="0"/>
              </a:rPr>
              <a:t>Parents and players should not congregate before or after practice</a:t>
            </a:r>
          </a:p>
          <a:p>
            <a:pPr marL="285750" indent="-285750">
              <a:buFont typeface="Wingdings" panose="05000000000000000000" pitchFamily="2" charset="2"/>
              <a:buChar char="Ø"/>
            </a:pPr>
            <a:r>
              <a:rPr lang="en-US" sz="1400" dirty="0">
                <a:latin typeface="Comic Sans MS" panose="030F0702030302020204" pitchFamily="66" charset="0"/>
              </a:rPr>
              <a:t>Players should arrive at field 10 minutes before the start of their practice</a:t>
            </a:r>
          </a:p>
          <a:p>
            <a:pPr marL="285750" indent="-285750">
              <a:buFont typeface="Wingdings" panose="05000000000000000000" pitchFamily="2" charset="2"/>
              <a:buChar char="Ø"/>
            </a:pPr>
            <a:r>
              <a:rPr lang="en-US" sz="1400" dirty="0">
                <a:latin typeface="Comic Sans MS" panose="030F0702030302020204" pitchFamily="66" charset="0"/>
              </a:rPr>
              <a:t>Parents should be in parking lot to pick up 10 minutes before the end of their practice</a:t>
            </a:r>
          </a:p>
        </p:txBody>
      </p:sp>
      <p:pic>
        <p:nvPicPr>
          <p:cNvPr id="2" name="Picture 1">
            <a:extLst>
              <a:ext uri="{FF2B5EF4-FFF2-40B4-BE49-F238E27FC236}">
                <a16:creationId xmlns:a16="http://schemas.microsoft.com/office/drawing/2014/main" id="{CDE1A04E-1E5F-4C45-9C81-A0FDAD7BC8B9}"/>
              </a:ext>
            </a:extLst>
          </p:cNvPr>
          <p:cNvPicPr>
            <a:picLocks noChangeAspect="1"/>
          </p:cNvPicPr>
          <p:nvPr/>
        </p:nvPicPr>
        <p:blipFill>
          <a:blip r:embed="rId4"/>
          <a:stretch>
            <a:fillRect/>
          </a:stretch>
        </p:blipFill>
        <p:spPr>
          <a:xfrm>
            <a:off x="398369" y="1543775"/>
            <a:ext cx="7180815" cy="5194890"/>
          </a:xfrm>
          <a:prstGeom prst="rect">
            <a:avLst/>
          </a:prstGeom>
        </p:spPr>
      </p:pic>
    </p:spTree>
    <p:extLst>
      <p:ext uri="{BB962C8B-B14F-4D97-AF65-F5344CB8AC3E}">
        <p14:creationId xmlns:p14="http://schemas.microsoft.com/office/powerpoint/2010/main" val="332971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6983</TotalTime>
  <Words>2954</Words>
  <Application>Microsoft Office PowerPoint</Application>
  <PresentationFormat>Widescreen</PresentationFormat>
  <Paragraphs>216</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Aachen Bold</vt:lpstr>
      <vt:lpstr>Arial</vt:lpstr>
      <vt:lpstr>Calibri</vt:lpstr>
      <vt:lpstr>Calibri Light</vt:lpstr>
      <vt:lpstr>Comic Sans MS</vt:lpstr>
      <vt:lpstr>Times New Roman</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Winters</dc:creator>
  <cp:lastModifiedBy>Jeffrey Winters</cp:lastModifiedBy>
  <cp:revision>34</cp:revision>
  <dcterms:created xsi:type="dcterms:W3CDTF">2020-06-07T20:34:49Z</dcterms:created>
  <dcterms:modified xsi:type="dcterms:W3CDTF">2020-12-17T23:32:27Z</dcterms:modified>
</cp:coreProperties>
</file>